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8.jpg" ContentType="image/jpeg"/>
  <Override PartName="/ppt/media/image16.jpg" ContentType="image/jpeg"/>
  <Override PartName="/ppt/media/image17.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349" r:id="rId4"/>
    <p:sldId id="272" r:id="rId5"/>
    <p:sldId id="341" r:id="rId6"/>
    <p:sldId id="325" r:id="rId7"/>
    <p:sldId id="326" r:id="rId8"/>
    <p:sldId id="327" r:id="rId9"/>
    <p:sldId id="328" r:id="rId10"/>
    <p:sldId id="354" r:id="rId11"/>
    <p:sldId id="355" r:id="rId12"/>
    <p:sldId id="329" r:id="rId13"/>
    <p:sldId id="330" r:id="rId14"/>
    <p:sldId id="331" r:id="rId15"/>
    <p:sldId id="334" r:id="rId16"/>
    <p:sldId id="335" r:id="rId17"/>
    <p:sldId id="336" r:id="rId18"/>
    <p:sldId id="356" r:id="rId19"/>
    <p:sldId id="337" r:id="rId20"/>
    <p:sldId id="339" r:id="rId21"/>
    <p:sldId id="342" r:id="rId22"/>
    <p:sldId id="340" r:id="rId23"/>
    <p:sldId id="351" r:id="rId24"/>
    <p:sldId id="350" r:id="rId25"/>
    <p:sldId id="343" r:id="rId26"/>
    <p:sldId id="332" r:id="rId27"/>
    <p:sldId id="344" r:id="rId28"/>
    <p:sldId id="352" r:id="rId29"/>
    <p:sldId id="353" r:id="rId30"/>
    <p:sldId id="357" r:id="rId31"/>
    <p:sldId id="358" r:id="rId32"/>
    <p:sldId id="345" r:id="rId33"/>
    <p:sldId id="359" r:id="rId34"/>
    <p:sldId id="360" r:id="rId35"/>
    <p:sldId id="346" r:id="rId36"/>
    <p:sldId id="364" r:id="rId37"/>
    <p:sldId id="361" r:id="rId38"/>
    <p:sldId id="363" r:id="rId39"/>
    <p:sldId id="271" r:id="rId40"/>
    <p:sldId id="260" r:id="rId41"/>
    <p:sldId id="365" r:id="rId42"/>
    <p:sldId id="273" r:id="rId43"/>
    <p:sldId id="263" r:id="rId44"/>
    <p:sldId id="264" r:id="rId45"/>
    <p:sldId id="266" r:id="rId46"/>
    <p:sldId id="366" r:id="rId47"/>
    <p:sldId id="367" r:id="rId48"/>
    <p:sldId id="267" r:id="rId49"/>
    <p:sldId id="368" r:id="rId50"/>
    <p:sldId id="304" r:id="rId5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napToGrid="0">
      <p:cViewPr varScale="1">
        <p:scale>
          <a:sx n="85" d="100"/>
          <a:sy n="85" d="100"/>
        </p:scale>
        <p:origin x="534" y="30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F54710-B58C-4A6B-B63E-FB9AB69FDBD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2645102-5151-45F6-BE5D-2408FAE9CF39}">
      <dgm:prSet/>
      <dgm:spPr/>
      <dgm:t>
        <a:bodyPr/>
        <a:lstStyle/>
        <a:p>
          <a:r>
            <a:rPr lang="it-IT"/>
            <a:t>Gli embedding sono il modo in cui una rete neurale traduce informazioni del mondo reale in una forma che può "capire" e manipolare matematicamente.</a:t>
          </a:r>
          <a:endParaRPr lang="en-US"/>
        </a:p>
      </dgm:t>
    </dgm:pt>
    <dgm:pt modelId="{AB4F466B-5932-4911-9310-2594B18681BD}" type="parTrans" cxnId="{475BC703-2C65-4FFB-8544-0C65EDE84CA6}">
      <dgm:prSet/>
      <dgm:spPr/>
      <dgm:t>
        <a:bodyPr/>
        <a:lstStyle/>
        <a:p>
          <a:endParaRPr lang="en-US"/>
        </a:p>
      </dgm:t>
    </dgm:pt>
    <dgm:pt modelId="{50FF1BA2-3587-4636-B030-4252A779AB67}" type="sibTrans" cxnId="{475BC703-2C65-4FFB-8544-0C65EDE84CA6}">
      <dgm:prSet/>
      <dgm:spPr/>
      <dgm:t>
        <a:bodyPr/>
        <a:lstStyle/>
        <a:p>
          <a:endParaRPr lang="en-US"/>
        </a:p>
      </dgm:t>
    </dgm:pt>
    <dgm:pt modelId="{F3EC319A-84FB-42E8-9FF1-7A6DD33AB091}">
      <dgm:prSet/>
      <dgm:spPr/>
      <dgm:t>
        <a:bodyPr/>
        <a:lstStyle/>
        <a:p>
          <a:r>
            <a:rPr lang="it-IT" dirty="0"/>
            <a:t>Pensate a quando usi una mappa geografica. Le città del mondo reale - Milano, Roma, Parigi - vengono rappresentate come punti su un piano con coordinate precise. </a:t>
          </a:r>
          <a:endParaRPr lang="en-US" dirty="0"/>
        </a:p>
      </dgm:t>
    </dgm:pt>
    <dgm:pt modelId="{CED644CF-2413-4B07-AA13-2D36B46CF521}" type="parTrans" cxnId="{74F00ED4-56E0-4592-8909-EB4CF401A3F0}">
      <dgm:prSet/>
      <dgm:spPr/>
      <dgm:t>
        <a:bodyPr/>
        <a:lstStyle/>
        <a:p>
          <a:endParaRPr lang="en-US"/>
        </a:p>
      </dgm:t>
    </dgm:pt>
    <dgm:pt modelId="{B76183FE-00CF-4AD6-94B8-83BC80593CAE}" type="sibTrans" cxnId="{74F00ED4-56E0-4592-8909-EB4CF401A3F0}">
      <dgm:prSet/>
      <dgm:spPr/>
      <dgm:t>
        <a:bodyPr/>
        <a:lstStyle/>
        <a:p>
          <a:endParaRPr lang="en-US"/>
        </a:p>
      </dgm:t>
    </dgm:pt>
    <dgm:pt modelId="{99A1EC8A-7792-4200-A3A7-AD9815C71C81}">
      <dgm:prSet/>
      <dgm:spPr/>
      <dgm:t>
        <a:bodyPr/>
        <a:lstStyle/>
        <a:p>
          <a:r>
            <a:rPr lang="it-IT" dirty="0"/>
            <a:t>Città vicine nella realtà appaiono vicine sulla mappa, e potete misurare le distanze tra loro.</a:t>
          </a:r>
          <a:endParaRPr lang="en-US" dirty="0"/>
        </a:p>
      </dgm:t>
    </dgm:pt>
    <dgm:pt modelId="{51AF0DA0-AE1B-48A0-BBEF-53DFB9CFED93}" type="parTrans" cxnId="{A082B5AF-ADEA-403D-A732-CCE52B180993}">
      <dgm:prSet/>
      <dgm:spPr/>
      <dgm:t>
        <a:bodyPr/>
        <a:lstStyle/>
        <a:p>
          <a:endParaRPr lang="en-US"/>
        </a:p>
      </dgm:t>
    </dgm:pt>
    <dgm:pt modelId="{C4296EB0-8D1C-4283-B5ED-898E2541BEB8}" type="sibTrans" cxnId="{A082B5AF-ADEA-403D-A732-CCE52B180993}">
      <dgm:prSet/>
      <dgm:spPr/>
      <dgm:t>
        <a:bodyPr/>
        <a:lstStyle/>
        <a:p>
          <a:endParaRPr lang="en-US"/>
        </a:p>
      </dgm:t>
    </dgm:pt>
    <dgm:pt modelId="{73BB2B7F-D93C-4B2E-AE80-56DBB96F62E9}">
      <dgm:prSet/>
      <dgm:spPr/>
      <dgm:t>
        <a:bodyPr/>
        <a:lstStyle/>
        <a:p>
          <a:r>
            <a:rPr lang="it-IT"/>
            <a:t>Gli embedding funzionano in modo simile, ma invece di mappare luoghi fisici, mappano concetti, parole, immagini o qualsiasi tipo di informazione in uno "spazio matematico multidimensionale".</a:t>
          </a:r>
          <a:endParaRPr lang="en-US"/>
        </a:p>
      </dgm:t>
    </dgm:pt>
    <dgm:pt modelId="{B983BFE9-ABDA-4EE7-94E7-6F25272DCBBC}" type="parTrans" cxnId="{63F2831A-9632-4CAA-AFD4-A63E815E104F}">
      <dgm:prSet/>
      <dgm:spPr/>
      <dgm:t>
        <a:bodyPr/>
        <a:lstStyle/>
        <a:p>
          <a:endParaRPr lang="en-US"/>
        </a:p>
      </dgm:t>
    </dgm:pt>
    <dgm:pt modelId="{C1C13EF3-8F4D-415E-964C-CFAAF49FA2AD}" type="sibTrans" cxnId="{63F2831A-9632-4CAA-AFD4-A63E815E104F}">
      <dgm:prSet/>
      <dgm:spPr/>
      <dgm:t>
        <a:bodyPr/>
        <a:lstStyle/>
        <a:p>
          <a:endParaRPr lang="en-US"/>
        </a:p>
      </dgm:t>
    </dgm:pt>
    <dgm:pt modelId="{1988C467-0D7E-46B5-B640-89427E1D81B2}" type="pres">
      <dgm:prSet presAssocID="{2FF54710-B58C-4A6B-B63E-FB9AB69FDBDE}" presName="vert0" presStyleCnt="0">
        <dgm:presLayoutVars>
          <dgm:dir/>
          <dgm:animOne val="branch"/>
          <dgm:animLvl val="lvl"/>
        </dgm:presLayoutVars>
      </dgm:prSet>
      <dgm:spPr/>
    </dgm:pt>
    <dgm:pt modelId="{690145F1-0659-4E2A-AC68-6B34236C0466}" type="pres">
      <dgm:prSet presAssocID="{82645102-5151-45F6-BE5D-2408FAE9CF39}" presName="thickLine" presStyleLbl="alignNode1" presStyleIdx="0" presStyleCnt="4"/>
      <dgm:spPr/>
    </dgm:pt>
    <dgm:pt modelId="{A2FAF152-6683-4355-86A0-33D2D0CD7B48}" type="pres">
      <dgm:prSet presAssocID="{82645102-5151-45F6-BE5D-2408FAE9CF39}" presName="horz1" presStyleCnt="0"/>
      <dgm:spPr/>
    </dgm:pt>
    <dgm:pt modelId="{051ED109-F904-4B01-A428-7C7F7A966928}" type="pres">
      <dgm:prSet presAssocID="{82645102-5151-45F6-BE5D-2408FAE9CF39}" presName="tx1" presStyleLbl="revTx" presStyleIdx="0" presStyleCnt="4"/>
      <dgm:spPr/>
    </dgm:pt>
    <dgm:pt modelId="{BA24A25E-9D3A-4ACA-B089-15C328FA8341}" type="pres">
      <dgm:prSet presAssocID="{82645102-5151-45F6-BE5D-2408FAE9CF39}" presName="vert1" presStyleCnt="0"/>
      <dgm:spPr/>
    </dgm:pt>
    <dgm:pt modelId="{1C000F13-3650-4D30-BCC0-1487E601E939}" type="pres">
      <dgm:prSet presAssocID="{F3EC319A-84FB-42E8-9FF1-7A6DD33AB091}" presName="thickLine" presStyleLbl="alignNode1" presStyleIdx="1" presStyleCnt="4"/>
      <dgm:spPr/>
    </dgm:pt>
    <dgm:pt modelId="{FA33D498-23ED-4CC3-9140-E1E59F5CE87A}" type="pres">
      <dgm:prSet presAssocID="{F3EC319A-84FB-42E8-9FF1-7A6DD33AB091}" presName="horz1" presStyleCnt="0"/>
      <dgm:spPr/>
    </dgm:pt>
    <dgm:pt modelId="{37DA1B06-D42E-4E98-8AA9-97D7504344D5}" type="pres">
      <dgm:prSet presAssocID="{F3EC319A-84FB-42E8-9FF1-7A6DD33AB091}" presName="tx1" presStyleLbl="revTx" presStyleIdx="1" presStyleCnt="4"/>
      <dgm:spPr/>
    </dgm:pt>
    <dgm:pt modelId="{E67A26D9-C3F3-45AA-8E4F-C4D35BC92197}" type="pres">
      <dgm:prSet presAssocID="{F3EC319A-84FB-42E8-9FF1-7A6DD33AB091}" presName="vert1" presStyleCnt="0"/>
      <dgm:spPr/>
    </dgm:pt>
    <dgm:pt modelId="{03ECC7B3-755B-4A6B-8FBB-D7405C1B7E3A}" type="pres">
      <dgm:prSet presAssocID="{99A1EC8A-7792-4200-A3A7-AD9815C71C81}" presName="thickLine" presStyleLbl="alignNode1" presStyleIdx="2" presStyleCnt="4"/>
      <dgm:spPr/>
    </dgm:pt>
    <dgm:pt modelId="{D16FFB27-7595-4390-B297-A5F4C422EF56}" type="pres">
      <dgm:prSet presAssocID="{99A1EC8A-7792-4200-A3A7-AD9815C71C81}" presName="horz1" presStyleCnt="0"/>
      <dgm:spPr/>
    </dgm:pt>
    <dgm:pt modelId="{C16FB5DD-0AB0-48A0-83D9-8F7FE6927E02}" type="pres">
      <dgm:prSet presAssocID="{99A1EC8A-7792-4200-A3A7-AD9815C71C81}" presName="tx1" presStyleLbl="revTx" presStyleIdx="2" presStyleCnt="4"/>
      <dgm:spPr/>
    </dgm:pt>
    <dgm:pt modelId="{A183F44B-691C-4B0F-93A8-F489E604C511}" type="pres">
      <dgm:prSet presAssocID="{99A1EC8A-7792-4200-A3A7-AD9815C71C81}" presName="vert1" presStyleCnt="0"/>
      <dgm:spPr/>
    </dgm:pt>
    <dgm:pt modelId="{ACBA8B82-1520-48FD-9400-A2028C9EE658}" type="pres">
      <dgm:prSet presAssocID="{73BB2B7F-D93C-4B2E-AE80-56DBB96F62E9}" presName="thickLine" presStyleLbl="alignNode1" presStyleIdx="3" presStyleCnt="4"/>
      <dgm:spPr/>
    </dgm:pt>
    <dgm:pt modelId="{52C82FB1-11F6-4D6E-880D-49185CB9EA47}" type="pres">
      <dgm:prSet presAssocID="{73BB2B7F-D93C-4B2E-AE80-56DBB96F62E9}" presName="horz1" presStyleCnt="0"/>
      <dgm:spPr/>
    </dgm:pt>
    <dgm:pt modelId="{6D9A96ED-1B72-46CD-903C-2BABA949F189}" type="pres">
      <dgm:prSet presAssocID="{73BB2B7F-D93C-4B2E-AE80-56DBB96F62E9}" presName="tx1" presStyleLbl="revTx" presStyleIdx="3" presStyleCnt="4"/>
      <dgm:spPr/>
    </dgm:pt>
    <dgm:pt modelId="{8016F69F-B4C0-44E8-8327-8D477ACA5314}" type="pres">
      <dgm:prSet presAssocID="{73BB2B7F-D93C-4B2E-AE80-56DBB96F62E9}" presName="vert1" presStyleCnt="0"/>
      <dgm:spPr/>
    </dgm:pt>
  </dgm:ptLst>
  <dgm:cxnLst>
    <dgm:cxn modelId="{475BC703-2C65-4FFB-8544-0C65EDE84CA6}" srcId="{2FF54710-B58C-4A6B-B63E-FB9AB69FDBDE}" destId="{82645102-5151-45F6-BE5D-2408FAE9CF39}" srcOrd="0" destOrd="0" parTransId="{AB4F466B-5932-4911-9310-2594B18681BD}" sibTransId="{50FF1BA2-3587-4636-B030-4252A779AB67}"/>
    <dgm:cxn modelId="{6BE95415-F011-4446-8343-C9D80738CBCE}" type="presOf" srcId="{2FF54710-B58C-4A6B-B63E-FB9AB69FDBDE}" destId="{1988C467-0D7E-46B5-B640-89427E1D81B2}" srcOrd="0" destOrd="0" presId="urn:microsoft.com/office/officeart/2008/layout/LinedList"/>
    <dgm:cxn modelId="{63F2831A-9632-4CAA-AFD4-A63E815E104F}" srcId="{2FF54710-B58C-4A6B-B63E-FB9AB69FDBDE}" destId="{73BB2B7F-D93C-4B2E-AE80-56DBB96F62E9}" srcOrd="3" destOrd="0" parTransId="{B983BFE9-ABDA-4EE7-94E7-6F25272DCBBC}" sibTransId="{C1C13EF3-8F4D-415E-964C-CFAAF49FA2AD}"/>
    <dgm:cxn modelId="{047D451F-73F5-49E0-B4C0-D0D968AA0A56}" type="presOf" srcId="{82645102-5151-45F6-BE5D-2408FAE9CF39}" destId="{051ED109-F904-4B01-A428-7C7F7A966928}" srcOrd="0" destOrd="0" presId="urn:microsoft.com/office/officeart/2008/layout/LinedList"/>
    <dgm:cxn modelId="{4291DB50-D504-4965-A717-945FA0ED622B}" type="presOf" srcId="{73BB2B7F-D93C-4B2E-AE80-56DBB96F62E9}" destId="{6D9A96ED-1B72-46CD-903C-2BABA949F189}" srcOrd="0" destOrd="0" presId="urn:microsoft.com/office/officeart/2008/layout/LinedList"/>
    <dgm:cxn modelId="{44F47F81-26C2-4958-A1EC-735378B6E647}" type="presOf" srcId="{99A1EC8A-7792-4200-A3A7-AD9815C71C81}" destId="{C16FB5DD-0AB0-48A0-83D9-8F7FE6927E02}" srcOrd="0" destOrd="0" presId="urn:microsoft.com/office/officeart/2008/layout/LinedList"/>
    <dgm:cxn modelId="{A082B5AF-ADEA-403D-A732-CCE52B180993}" srcId="{2FF54710-B58C-4A6B-B63E-FB9AB69FDBDE}" destId="{99A1EC8A-7792-4200-A3A7-AD9815C71C81}" srcOrd="2" destOrd="0" parTransId="{51AF0DA0-AE1B-48A0-BBEF-53DFB9CFED93}" sibTransId="{C4296EB0-8D1C-4283-B5ED-898E2541BEB8}"/>
    <dgm:cxn modelId="{013FE5C7-DD24-4C36-912A-771518ED6146}" type="presOf" srcId="{F3EC319A-84FB-42E8-9FF1-7A6DD33AB091}" destId="{37DA1B06-D42E-4E98-8AA9-97D7504344D5}" srcOrd="0" destOrd="0" presId="urn:microsoft.com/office/officeart/2008/layout/LinedList"/>
    <dgm:cxn modelId="{74F00ED4-56E0-4592-8909-EB4CF401A3F0}" srcId="{2FF54710-B58C-4A6B-B63E-FB9AB69FDBDE}" destId="{F3EC319A-84FB-42E8-9FF1-7A6DD33AB091}" srcOrd="1" destOrd="0" parTransId="{CED644CF-2413-4B07-AA13-2D36B46CF521}" sibTransId="{B76183FE-00CF-4AD6-94B8-83BC80593CAE}"/>
    <dgm:cxn modelId="{50CEE569-73DD-4248-B1F1-BB9465AB26D3}" type="presParOf" srcId="{1988C467-0D7E-46B5-B640-89427E1D81B2}" destId="{690145F1-0659-4E2A-AC68-6B34236C0466}" srcOrd="0" destOrd="0" presId="urn:microsoft.com/office/officeart/2008/layout/LinedList"/>
    <dgm:cxn modelId="{CB16081E-0A40-4583-B014-88F5DAE627E1}" type="presParOf" srcId="{1988C467-0D7E-46B5-B640-89427E1D81B2}" destId="{A2FAF152-6683-4355-86A0-33D2D0CD7B48}" srcOrd="1" destOrd="0" presId="urn:microsoft.com/office/officeart/2008/layout/LinedList"/>
    <dgm:cxn modelId="{1EDC47BB-26F0-4908-94D4-55D32634E9F1}" type="presParOf" srcId="{A2FAF152-6683-4355-86A0-33D2D0CD7B48}" destId="{051ED109-F904-4B01-A428-7C7F7A966928}" srcOrd="0" destOrd="0" presId="urn:microsoft.com/office/officeart/2008/layout/LinedList"/>
    <dgm:cxn modelId="{DEB67C51-77B0-484C-988F-705171CDE225}" type="presParOf" srcId="{A2FAF152-6683-4355-86A0-33D2D0CD7B48}" destId="{BA24A25E-9D3A-4ACA-B089-15C328FA8341}" srcOrd="1" destOrd="0" presId="urn:microsoft.com/office/officeart/2008/layout/LinedList"/>
    <dgm:cxn modelId="{7BD344F5-9A5B-4D64-B52B-1CF94D5138C3}" type="presParOf" srcId="{1988C467-0D7E-46B5-B640-89427E1D81B2}" destId="{1C000F13-3650-4D30-BCC0-1487E601E939}" srcOrd="2" destOrd="0" presId="urn:microsoft.com/office/officeart/2008/layout/LinedList"/>
    <dgm:cxn modelId="{607DC1E6-3893-4442-81ED-6BD2E798EE87}" type="presParOf" srcId="{1988C467-0D7E-46B5-B640-89427E1D81B2}" destId="{FA33D498-23ED-4CC3-9140-E1E59F5CE87A}" srcOrd="3" destOrd="0" presId="urn:microsoft.com/office/officeart/2008/layout/LinedList"/>
    <dgm:cxn modelId="{00FE4935-C138-4C4A-B78B-83A6B733B82C}" type="presParOf" srcId="{FA33D498-23ED-4CC3-9140-E1E59F5CE87A}" destId="{37DA1B06-D42E-4E98-8AA9-97D7504344D5}" srcOrd="0" destOrd="0" presId="urn:microsoft.com/office/officeart/2008/layout/LinedList"/>
    <dgm:cxn modelId="{5D301FB5-1302-4365-8EBE-85541A2FE22A}" type="presParOf" srcId="{FA33D498-23ED-4CC3-9140-E1E59F5CE87A}" destId="{E67A26D9-C3F3-45AA-8E4F-C4D35BC92197}" srcOrd="1" destOrd="0" presId="urn:microsoft.com/office/officeart/2008/layout/LinedList"/>
    <dgm:cxn modelId="{5951C86C-6E2D-4D9D-9B95-81C614EC64CE}" type="presParOf" srcId="{1988C467-0D7E-46B5-B640-89427E1D81B2}" destId="{03ECC7B3-755B-4A6B-8FBB-D7405C1B7E3A}" srcOrd="4" destOrd="0" presId="urn:microsoft.com/office/officeart/2008/layout/LinedList"/>
    <dgm:cxn modelId="{B683CD60-FC0B-49A3-87A1-3AAD3ED0E34C}" type="presParOf" srcId="{1988C467-0D7E-46B5-B640-89427E1D81B2}" destId="{D16FFB27-7595-4390-B297-A5F4C422EF56}" srcOrd="5" destOrd="0" presId="urn:microsoft.com/office/officeart/2008/layout/LinedList"/>
    <dgm:cxn modelId="{8427CFAD-2785-47DD-A92F-3FD2AB89B511}" type="presParOf" srcId="{D16FFB27-7595-4390-B297-A5F4C422EF56}" destId="{C16FB5DD-0AB0-48A0-83D9-8F7FE6927E02}" srcOrd="0" destOrd="0" presId="urn:microsoft.com/office/officeart/2008/layout/LinedList"/>
    <dgm:cxn modelId="{AAB23ED0-D47C-4550-A60D-A10E0323A8D5}" type="presParOf" srcId="{D16FFB27-7595-4390-B297-A5F4C422EF56}" destId="{A183F44B-691C-4B0F-93A8-F489E604C511}" srcOrd="1" destOrd="0" presId="urn:microsoft.com/office/officeart/2008/layout/LinedList"/>
    <dgm:cxn modelId="{4CE531A6-ACE7-4544-856A-D47BB3B5E427}" type="presParOf" srcId="{1988C467-0D7E-46B5-B640-89427E1D81B2}" destId="{ACBA8B82-1520-48FD-9400-A2028C9EE658}" srcOrd="6" destOrd="0" presId="urn:microsoft.com/office/officeart/2008/layout/LinedList"/>
    <dgm:cxn modelId="{DA5E56F5-22D3-4635-8662-45CA4D310F88}" type="presParOf" srcId="{1988C467-0D7E-46B5-B640-89427E1D81B2}" destId="{52C82FB1-11F6-4D6E-880D-49185CB9EA47}" srcOrd="7" destOrd="0" presId="urn:microsoft.com/office/officeart/2008/layout/LinedList"/>
    <dgm:cxn modelId="{7B666B2B-2042-4AF4-93E5-2845BF78E120}" type="presParOf" srcId="{52C82FB1-11F6-4D6E-880D-49185CB9EA47}" destId="{6D9A96ED-1B72-46CD-903C-2BABA949F189}" srcOrd="0" destOrd="0" presId="urn:microsoft.com/office/officeart/2008/layout/LinedList"/>
    <dgm:cxn modelId="{B39D106A-A3D3-41BD-9F7F-6BC2EFFD8C6A}" type="presParOf" srcId="{52C82FB1-11F6-4D6E-880D-49185CB9EA47}" destId="{8016F69F-B4C0-44E8-8327-8D477ACA531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41DBA2-F358-4CF0-93E6-E90DAA79026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9D8151E-5A4A-4329-9B0B-F4CFF48618C6}">
      <dgm:prSet/>
      <dgm:spPr/>
      <dgm:t>
        <a:bodyPr/>
        <a:lstStyle/>
        <a:p>
          <a:r>
            <a:rPr lang="it-IT"/>
            <a:t>Esempio pratico:Quando ChatGPT scrive un testo, non assembla parole a caso. </a:t>
          </a:r>
          <a:endParaRPr lang="en-US"/>
        </a:p>
      </dgm:t>
    </dgm:pt>
    <dgm:pt modelId="{950618C7-73A2-4596-9F66-E829F6D737B8}" type="parTrans" cxnId="{20A8E458-DF56-4D3D-ACC9-AD1DBEB2FF47}">
      <dgm:prSet/>
      <dgm:spPr/>
      <dgm:t>
        <a:bodyPr/>
        <a:lstStyle/>
        <a:p>
          <a:endParaRPr lang="en-US"/>
        </a:p>
      </dgm:t>
    </dgm:pt>
    <dgm:pt modelId="{704E240F-3B7B-4B1C-913F-60B6CAABABF3}" type="sibTrans" cxnId="{20A8E458-DF56-4D3D-ACC9-AD1DBEB2FF47}">
      <dgm:prSet/>
      <dgm:spPr/>
      <dgm:t>
        <a:bodyPr/>
        <a:lstStyle/>
        <a:p>
          <a:endParaRPr lang="en-US"/>
        </a:p>
      </dgm:t>
    </dgm:pt>
    <dgm:pt modelId="{F2DD5A64-693D-4568-8538-4B0B5F6F6663}">
      <dgm:prSet/>
      <dgm:spPr/>
      <dgm:t>
        <a:bodyPr/>
        <a:lstStyle/>
        <a:p>
          <a:r>
            <a:rPr lang="it-IT"/>
            <a:t>Ha imparato che certe combinazioni di concetti "vivono" in zone specifiche dello spazio dei dati. </a:t>
          </a:r>
          <a:endParaRPr lang="en-US"/>
        </a:p>
      </dgm:t>
    </dgm:pt>
    <dgm:pt modelId="{2ED6F6CD-2DDD-4D0E-8C79-4DC3930305B8}" type="parTrans" cxnId="{69056A73-E7EC-4D6F-9842-B66D6E9E32A4}">
      <dgm:prSet/>
      <dgm:spPr/>
      <dgm:t>
        <a:bodyPr/>
        <a:lstStyle/>
        <a:p>
          <a:endParaRPr lang="en-US"/>
        </a:p>
      </dgm:t>
    </dgm:pt>
    <dgm:pt modelId="{6EC8391E-DD58-4E34-903E-795D20926DA7}" type="sibTrans" cxnId="{69056A73-E7EC-4D6F-9842-B66D6E9E32A4}">
      <dgm:prSet/>
      <dgm:spPr/>
      <dgm:t>
        <a:bodyPr/>
        <a:lstStyle/>
        <a:p>
          <a:endParaRPr lang="en-US"/>
        </a:p>
      </dgm:t>
    </dgm:pt>
    <dgm:pt modelId="{6535ABBC-1609-44BC-8B1C-6A1C1BE88803}">
      <dgm:prSet/>
      <dgm:spPr/>
      <dgm:t>
        <a:bodyPr/>
        <a:lstStyle/>
        <a:p>
          <a:r>
            <a:rPr lang="it-IT"/>
            <a:t>Quando gli chiedi di scrivere una poesia, si muove nella "regione poesia" e crea un nuovo punto che rispetta le regole di quella zona.</a:t>
          </a:r>
          <a:endParaRPr lang="en-US"/>
        </a:p>
      </dgm:t>
    </dgm:pt>
    <dgm:pt modelId="{A1B8C969-68F3-41F8-AC72-7D73F1AD2A6E}" type="parTrans" cxnId="{54BE3E0F-6793-42A5-A9A8-FED91F124615}">
      <dgm:prSet/>
      <dgm:spPr/>
      <dgm:t>
        <a:bodyPr/>
        <a:lstStyle/>
        <a:p>
          <a:endParaRPr lang="en-US"/>
        </a:p>
      </dgm:t>
    </dgm:pt>
    <dgm:pt modelId="{B4D547D1-3536-4292-A0C6-A05DF21879C1}" type="sibTrans" cxnId="{54BE3E0F-6793-42A5-A9A8-FED91F124615}">
      <dgm:prSet/>
      <dgm:spPr/>
      <dgm:t>
        <a:bodyPr/>
        <a:lstStyle/>
        <a:p>
          <a:endParaRPr lang="en-US"/>
        </a:p>
      </dgm:t>
    </dgm:pt>
    <dgm:pt modelId="{57F1AB6E-0CAF-4238-A838-4D251765F5D1}">
      <dgm:prSet/>
      <dgm:spPr/>
      <dgm:t>
        <a:bodyPr/>
        <a:lstStyle/>
        <a:p>
          <a:r>
            <a:rPr lang="it-IT"/>
            <a:t>L'AI generativa è quindi un sistema che ha imparato la "geografia" dello spazio dei dati e può creare nuovi contenuti esplorando intelligentemente le zone più promettenti.</a:t>
          </a:r>
          <a:endParaRPr lang="en-US"/>
        </a:p>
      </dgm:t>
    </dgm:pt>
    <dgm:pt modelId="{006AF8F5-0A06-4D6C-8F31-2F3B6418DBA7}" type="parTrans" cxnId="{3723EAAE-E7E4-4AC7-AD1E-DCD3732DEF68}">
      <dgm:prSet/>
      <dgm:spPr/>
      <dgm:t>
        <a:bodyPr/>
        <a:lstStyle/>
        <a:p>
          <a:endParaRPr lang="en-US"/>
        </a:p>
      </dgm:t>
    </dgm:pt>
    <dgm:pt modelId="{7FEEA27F-2729-4FEA-B348-998977ADE168}" type="sibTrans" cxnId="{3723EAAE-E7E4-4AC7-AD1E-DCD3732DEF68}">
      <dgm:prSet/>
      <dgm:spPr/>
      <dgm:t>
        <a:bodyPr/>
        <a:lstStyle/>
        <a:p>
          <a:endParaRPr lang="en-US"/>
        </a:p>
      </dgm:t>
    </dgm:pt>
    <dgm:pt modelId="{51782BDA-44DE-43D0-8DE5-DF5CDC1D274E}" type="pres">
      <dgm:prSet presAssocID="{8F41DBA2-F358-4CF0-93E6-E90DAA79026A}" presName="linear" presStyleCnt="0">
        <dgm:presLayoutVars>
          <dgm:animLvl val="lvl"/>
          <dgm:resizeHandles val="exact"/>
        </dgm:presLayoutVars>
      </dgm:prSet>
      <dgm:spPr/>
    </dgm:pt>
    <dgm:pt modelId="{9127D06D-4393-48A3-A702-7256B0BB211D}" type="pres">
      <dgm:prSet presAssocID="{C9D8151E-5A4A-4329-9B0B-F4CFF48618C6}" presName="parentText" presStyleLbl="node1" presStyleIdx="0" presStyleCnt="4">
        <dgm:presLayoutVars>
          <dgm:chMax val="0"/>
          <dgm:bulletEnabled val="1"/>
        </dgm:presLayoutVars>
      </dgm:prSet>
      <dgm:spPr/>
    </dgm:pt>
    <dgm:pt modelId="{B9B04F8C-CE39-4B80-9571-77C3C62AEAD3}" type="pres">
      <dgm:prSet presAssocID="{704E240F-3B7B-4B1C-913F-60B6CAABABF3}" presName="spacer" presStyleCnt="0"/>
      <dgm:spPr/>
    </dgm:pt>
    <dgm:pt modelId="{FBE91AAF-D815-435A-8FC2-AF5F5CC0038E}" type="pres">
      <dgm:prSet presAssocID="{F2DD5A64-693D-4568-8538-4B0B5F6F6663}" presName="parentText" presStyleLbl="node1" presStyleIdx="1" presStyleCnt="4">
        <dgm:presLayoutVars>
          <dgm:chMax val="0"/>
          <dgm:bulletEnabled val="1"/>
        </dgm:presLayoutVars>
      </dgm:prSet>
      <dgm:spPr/>
    </dgm:pt>
    <dgm:pt modelId="{633AE755-C9D5-491D-93D2-7E7B73D533BF}" type="pres">
      <dgm:prSet presAssocID="{6EC8391E-DD58-4E34-903E-795D20926DA7}" presName="spacer" presStyleCnt="0"/>
      <dgm:spPr/>
    </dgm:pt>
    <dgm:pt modelId="{41742B21-503B-49B5-B583-93B5E517702F}" type="pres">
      <dgm:prSet presAssocID="{6535ABBC-1609-44BC-8B1C-6A1C1BE88803}" presName="parentText" presStyleLbl="node1" presStyleIdx="2" presStyleCnt="4">
        <dgm:presLayoutVars>
          <dgm:chMax val="0"/>
          <dgm:bulletEnabled val="1"/>
        </dgm:presLayoutVars>
      </dgm:prSet>
      <dgm:spPr/>
    </dgm:pt>
    <dgm:pt modelId="{9160B1AB-6811-4C3C-BF57-3215BEE51820}" type="pres">
      <dgm:prSet presAssocID="{B4D547D1-3536-4292-A0C6-A05DF21879C1}" presName="spacer" presStyleCnt="0"/>
      <dgm:spPr/>
    </dgm:pt>
    <dgm:pt modelId="{5C5F0544-810C-4D19-9119-C6BCA8C543D7}" type="pres">
      <dgm:prSet presAssocID="{57F1AB6E-0CAF-4238-A838-4D251765F5D1}" presName="parentText" presStyleLbl="node1" presStyleIdx="3" presStyleCnt="4">
        <dgm:presLayoutVars>
          <dgm:chMax val="0"/>
          <dgm:bulletEnabled val="1"/>
        </dgm:presLayoutVars>
      </dgm:prSet>
      <dgm:spPr/>
    </dgm:pt>
  </dgm:ptLst>
  <dgm:cxnLst>
    <dgm:cxn modelId="{D12AE608-15C7-408B-BD45-8AE9CD1C6B26}" type="presOf" srcId="{F2DD5A64-693D-4568-8538-4B0B5F6F6663}" destId="{FBE91AAF-D815-435A-8FC2-AF5F5CC0038E}" srcOrd="0" destOrd="0" presId="urn:microsoft.com/office/officeart/2005/8/layout/vList2"/>
    <dgm:cxn modelId="{54BE3E0F-6793-42A5-A9A8-FED91F124615}" srcId="{8F41DBA2-F358-4CF0-93E6-E90DAA79026A}" destId="{6535ABBC-1609-44BC-8B1C-6A1C1BE88803}" srcOrd="2" destOrd="0" parTransId="{A1B8C969-68F3-41F8-AC72-7D73F1AD2A6E}" sibTransId="{B4D547D1-3536-4292-A0C6-A05DF21879C1}"/>
    <dgm:cxn modelId="{01CCF152-466A-41B7-A116-2070A2F2A995}" type="presOf" srcId="{57F1AB6E-0CAF-4238-A838-4D251765F5D1}" destId="{5C5F0544-810C-4D19-9119-C6BCA8C543D7}" srcOrd="0" destOrd="0" presId="urn:microsoft.com/office/officeart/2005/8/layout/vList2"/>
    <dgm:cxn modelId="{69056A73-E7EC-4D6F-9842-B66D6E9E32A4}" srcId="{8F41DBA2-F358-4CF0-93E6-E90DAA79026A}" destId="{F2DD5A64-693D-4568-8538-4B0B5F6F6663}" srcOrd="1" destOrd="0" parTransId="{2ED6F6CD-2DDD-4D0E-8C79-4DC3930305B8}" sibTransId="{6EC8391E-DD58-4E34-903E-795D20926DA7}"/>
    <dgm:cxn modelId="{20A8E458-DF56-4D3D-ACC9-AD1DBEB2FF47}" srcId="{8F41DBA2-F358-4CF0-93E6-E90DAA79026A}" destId="{C9D8151E-5A4A-4329-9B0B-F4CFF48618C6}" srcOrd="0" destOrd="0" parTransId="{950618C7-73A2-4596-9F66-E829F6D737B8}" sibTransId="{704E240F-3B7B-4B1C-913F-60B6CAABABF3}"/>
    <dgm:cxn modelId="{2C6D8B9D-DFE4-448C-A1B5-CE4C627B9072}" type="presOf" srcId="{6535ABBC-1609-44BC-8B1C-6A1C1BE88803}" destId="{41742B21-503B-49B5-B583-93B5E517702F}" srcOrd="0" destOrd="0" presId="urn:microsoft.com/office/officeart/2005/8/layout/vList2"/>
    <dgm:cxn modelId="{CBE0B4A1-41A2-4A42-A5E3-349645EAFF82}" type="presOf" srcId="{8F41DBA2-F358-4CF0-93E6-E90DAA79026A}" destId="{51782BDA-44DE-43D0-8DE5-DF5CDC1D274E}" srcOrd="0" destOrd="0" presId="urn:microsoft.com/office/officeart/2005/8/layout/vList2"/>
    <dgm:cxn modelId="{3723EAAE-E7E4-4AC7-AD1E-DCD3732DEF68}" srcId="{8F41DBA2-F358-4CF0-93E6-E90DAA79026A}" destId="{57F1AB6E-0CAF-4238-A838-4D251765F5D1}" srcOrd="3" destOrd="0" parTransId="{006AF8F5-0A06-4D6C-8F31-2F3B6418DBA7}" sibTransId="{7FEEA27F-2729-4FEA-B348-998977ADE168}"/>
    <dgm:cxn modelId="{FA75F2E0-260D-463C-9592-AF1D1C4A7B55}" type="presOf" srcId="{C9D8151E-5A4A-4329-9B0B-F4CFF48618C6}" destId="{9127D06D-4393-48A3-A702-7256B0BB211D}" srcOrd="0" destOrd="0" presId="urn:microsoft.com/office/officeart/2005/8/layout/vList2"/>
    <dgm:cxn modelId="{0B78A53D-B3D3-428F-88E0-33256A075337}" type="presParOf" srcId="{51782BDA-44DE-43D0-8DE5-DF5CDC1D274E}" destId="{9127D06D-4393-48A3-A702-7256B0BB211D}" srcOrd="0" destOrd="0" presId="urn:microsoft.com/office/officeart/2005/8/layout/vList2"/>
    <dgm:cxn modelId="{60C043FE-9283-4CCF-B72F-73AC7274861D}" type="presParOf" srcId="{51782BDA-44DE-43D0-8DE5-DF5CDC1D274E}" destId="{B9B04F8C-CE39-4B80-9571-77C3C62AEAD3}" srcOrd="1" destOrd="0" presId="urn:microsoft.com/office/officeart/2005/8/layout/vList2"/>
    <dgm:cxn modelId="{92440080-97DA-41FF-BE93-1C3EB0511108}" type="presParOf" srcId="{51782BDA-44DE-43D0-8DE5-DF5CDC1D274E}" destId="{FBE91AAF-D815-435A-8FC2-AF5F5CC0038E}" srcOrd="2" destOrd="0" presId="urn:microsoft.com/office/officeart/2005/8/layout/vList2"/>
    <dgm:cxn modelId="{E4B91980-C724-48B8-A9F8-7377D7C204ED}" type="presParOf" srcId="{51782BDA-44DE-43D0-8DE5-DF5CDC1D274E}" destId="{633AE755-C9D5-491D-93D2-7E7B73D533BF}" srcOrd="3" destOrd="0" presId="urn:microsoft.com/office/officeart/2005/8/layout/vList2"/>
    <dgm:cxn modelId="{7D880B16-0C26-4334-ABB6-1BCF3EB267DB}" type="presParOf" srcId="{51782BDA-44DE-43D0-8DE5-DF5CDC1D274E}" destId="{41742B21-503B-49B5-B583-93B5E517702F}" srcOrd="4" destOrd="0" presId="urn:microsoft.com/office/officeart/2005/8/layout/vList2"/>
    <dgm:cxn modelId="{6BCA782D-0FB1-49A1-9610-12D077CF052D}" type="presParOf" srcId="{51782BDA-44DE-43D0-8DE5-DF5CDC1D274E}" destId="{9160B1AB-6811-4C3C-BF57-3215BEE51820}" srcOrd="5" destOrd="0" presId="urn:microsoft.com/office/officeart/2005/8/layout/vList2"/>
    <dgm:cxn modelId="{1FE10A71-04B8-4B81-AB34-DE22DFBF85F6}" type="presParOf" srcId="{51782BDA-44DE-43D0-8DE5-DF5CDC1D274E}" destId="{5C5F0544-810C-4D19-9119-C6BCA8C543D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A32098-1243-480E-8B77-CCF4A91C4EE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B72546F-004E-450E-AB1D-13E08AD48F01}">
      <dgm:prSet/>
      <dgm:spPr/>
      <dgm:t>
        <a:bodyPr/>
        <a:lstStyle/>
        <a:p>
          <a:r>
            <a:rPr lang="it-IT"/>
            <a:t>Conoscere la "densità di popolazione": Qui entra la distribuzione di probabilità - l'AI impara non solo dove si trovano i contenuti validi, ma anche quanto sono comuni in ogni zona</a:t>
          </a:r>
          <a:endParaRPr lang="en-US"/>
        </a:p>
      </dgm:t>
    </dgm:pt>
    <dgm:pt modelId="{2E795C4F-4CA6-4D6F-9696-4CF07A8B31D2}" type="parTrans" cxnId="{5CC8C721-FAE9-439D-8B0E-05AD93EE6630}">
      <dgm:prSet/>
      <dgm:spPr/>
      <dgm:t>
        <a:bodyPr/>
        <a:lstStyle/>
        <a:p>
          <a:endParaRPr lang="en-US"/>
        </a:p>
      </dgm:t>
    </dgm:pt>
    <dgm:pt modelId="{F9F87633-DE4F-440F-9D37-C8D963472E9D}" type="sibTrans" cxnId="{5CC8C721-FAE9-439D-8B0E-05AD93EE6630}">
      <dgm:prSet/>
      <dgm:spPr/>
      <dgm:t>
        <a:bodyPr/>
        <a:lstStyle/>
        <a:p>
          <a:endParaRPr lang="en-US"/>
        </a:p>
      </dgm:t>
    </dgm:pt>
    <dgm:pt modelId="{F8A196A0-5593-4A7A-BB53-143A2B332E88}">
      <dgm:prSet/>
      <dgm:spPr/>
      <dgm:t>
        <a:bodyPr/>
        <a:lstStyle/>
        <a:p>
          <a:r>
            <a:rPr lang="it-IT"/>
            <a:t>Creare nuovi punti: Genera contenuti posizionandoli strategicamente nelle zone più "popolate" e probabili</a:t>
          </a:r>
          <a:endParaRPr lang="en-US"/>
        </a:p>
      </dgm:t>
    </dgm:pt>
    <dgm:pt modelId="{04E4243B-6AD9-4E95-A5C4-EA86DC164ADA}" type="parTrans" cxnId="{B7BAF5D6-264C-4C2A-BBA1-95B2D30BB027}">
      <dgm:prSet/>
      <dgm:spPr/>
      <dgm:t>
        <a:bodyPr/>
        <a:lstStyle/>
        <a:p>
          <a:endParaRPr lang="en-US"/>
        </a:p>
      </dgm:t>
    </dgm:pt>
    <dgm:pt modelId="{1DBFD725-7A16-4846-9C07-897337CB561C}" type="sibTrans" cxnId="{B7BAF5D6-264C-4C2A-BBA1-95B2D30BB027}">
      <dgm:prSet/>
      <dgm:spPr/>
      <dgm:t>
        <a:bodyPr/>
        <a:lstStyle/>
        <a:p>
          <a:endParaRPr lang="en-US"/>
        </a:p>
      </dgm:t>
    </dgm:pt>
    <dgm:pt modelId="{9BDF38F1-33D2-40A6-BB16-F6F16C65D024}" type="pres">
      <dgm:prSet presAssocID="{F6A32098-1243-480E-8B77-CCF4A91C4EE1}" presName="linear" presStyleCnt="0">
        <dgm:presLayoutVars>
          <dgm:animLvl val="lvl"/>
          <dgm:resizeHandles val="exact"/>
        </dgm:presLayoutVars>
      </dgm:prSet>
      <dgm:spPr/>
    </dgm:pt>
    <dgm:pt modelId="{854B33A7-5CC8-439C-A5A1-6446CD9E26E5}" type="pres">
      <dgm:prSet presAssocID="{DB72546F-004E-450E-AB1D-13E08AD48F01}" presName="parentText" presStyleLbl="node1" presStyleIdx="0" presStyleCnt="2">
        <dgm:presLayoutVars>
          <dgm:chMax val="0"/>
          <dgm:bulletEnabled val="1"/>
        </dgm:presLayoutVars>
      </dgm:prSet>
      <dgm:spPr/>
    </dgm:pt>
    <dgm:pt modelId="{89B8CC87-8B89-489E-B3D6-29E15D611613}" type="pres">
      <dgm:prSet presAssocID="{F9F87633-DE4F-440F-9D37-C8D963472E9D}" presName="spacer" presStyleCnt="0"/>
      <dgm:spPr/>
    </dgm:pt>
    <dgm:pt modelId="{C15FAF86-ED11-4CDB-9225-FA50BF11A604}" type="pres">
      <dgm:prSet presAssocID="{F8A196A0-5593-4A7A-BB53-143A2B332E88}" presName="parentText" presStyleLbl="node1" presStyleIdx="1" presStyleCnt="2">
        <dgm:presLayoutVars>
          <dgm:chMax val="0"/>
          <dgm:bulletEnabled val="1"/>
        </dgm:presLayoutVars>
      </dgm:prSet>
      <dgm:spPr/>
    </dgm:pt>
  </dgm:ptLst>
  <dgm:cxnLst>
    <dgm:cxn modelId="{5CC8C721-FAE9-439D-8B0E-05AD93EE6630}" srcId="{F6A32098-1243-480E-8B77-CCF4A91C4EE1}" destId="{DB72546F-004E-450E-AB1D-13E08AD48F01}" srcOrd="0" destOrd="0" parTransId="{2E795C4F-4CA6-4D6F-9696-4CF07A8B31D2}" sibTransId="{F9F87633-DE4F-440F-9D37-C8D963472E9D}"/>
    <dgm:cxn modelId="{9F71EF44-FA31-4251-9338-B5AAB0BE642D}" type="presOf" srcId="{DB72546F-004E-450E-AB1D-13E08AD48F01}" destId="{854B33A7-5CC8-439C-A5A1-6446CD9E26E5}" srcOrd="0" destOrd="0" presId="urn:microsoft.com/office/officeart/2005/8/layout/vList2"/>
    <dgm:cxn modelId="{3162098E-E877-4456-B80F-1FD8EC6B788B}" type="presOf" srcId="{F8A196A0-5593-4A7A-BB53-143A2B332E88}" destId="{C15FAF86-ED11-4CDB-9225-FA50BF11A604}" srcOrd="0" destOrd="0" presId="urn:microsoft.com/office/officeart/2005/8/layout/vList2"/>
    <dgm:cxn modelId="{B7BAF5D6-264C-4C2A-BBA1-95B2D30BB027}" srcId="{F6A32098-1243-480E-8B77-CCF4A91C4EE1}" destId="{F8A196A0-5593-4A7A-BB53-143A2B332E88}" srcOrd="1" destOrd="0" parTransId="{04E4243B-6AD9-4E95-A5C4-EA86DC164ADA}" sibTransId="{1DBFD725-7A16-4846-9C07-897337CB561C}"/>
    <dgm:cxn modelId="{FF0255EC-77F1-473E-BF3E-93AEE7ABCC57}" type="presOf" srcId="{F6A32098-1243-480E-8B77-CCF4A91C4EE1}" destId="{9BDF38F1-33D2-40A6-BB16-F6F16C65D024}" srcOrd="0" destOrd="0" presId="urn:microsoft.com/office/officeart/2005/8/layout/vList2"/>
    <dgm:cxn modelId="{F030D9F0-862E-4E13-B52C-D572048B1764}" type="presParOf" srcId="{9BDF38F1-33D2-40A6-BB16-F6F16C65D024}" destId="{854B33A7-5CC8-439C-A5A1-6446CD9E26E5}" srcOrd="0" destOrd="0" presId="urn:microsoft.com/office/officeart/2005/8/layout/vList2"/>
    <dgm:cxn modelId="{CC791F1E-04CC-48CE-B0BA-F31FFA218E26}" type="presParOf" srcId="{9BDF38F1-33D2-40A6-BB16-F6F16C65D024}" destId="{89B8CC87-8B89-489E-B3D6-29E15D611613}" srcOrd="1" destOrd="0" presId="urn:microsoft.com/office/officeart/2005/8/layout/vList2"/>
    <dgm:cxn modelId="{31595030-01DD-4A68-B979-FC030809CE90}" type="presParOf" srcId="{9BDF38F1-33D2-40A6-BB16-F6F16C65D024}" destId="{C15FAF86-ED11-4CDB-9225-FA50BF11A60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6444B1-0757-42A4-872F-4C76F280F9D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AF0F7CCC-77A3-4548-956E-43FD64E76F52}">
      <dgm:prSet/>
      <dgm:spPr/>
      <dgm:t>
        <a:bodyPr/>
        <a:lstStyle/>
        <a:p>
          <a:r>
            <a:rPr lang="it-IT"/>
            <a:t>Quando l’AI inizia a generare, sorgono domande nuove, profonde:</a:t>
          </a:r>
          <a:endParaRPr lang="en-US"/>
        </a:p>
      </dgm:t>
    </dgm:pt>
    <dgm:pt modelId="{601DAD89-81CF-463A-B70B-FC18CDF80237}" type="parTrans" cxnId="{6716300D-5776-4B09-B7DF-DCB7BAEFF619}">
      <dgm:prSet/>
      <dgm:spPr/>
      <dgm:t>
        <a:bodyPr/>
        <a:lstStyle/>
        <a:p>
          <a:endParaRPr lang="en-US"/>
        </a:p>
      </dgm:t>
    </dgm:pt>
    <dgm:pt modelId="{1015FF43-5BBE-4F94-9562-EDB921D53D72}" type="sibTrans" cxnId="{6716300D-5776-4B09-B7DF-DCB7BAEFF619}">
      <dgm:prSet/>
      <dgm:spPr/>
      <dgm:t>
        <a:bodyPr/>
        <a:lstStyle/>
        <a:p>
          <a:endParaRPr lang="en-US"/>
        </a:p>
      </dgm:t>
    </dgm:pt>
    <dgm:pt modelId="{28419375-4AAF-4A2B-8278-34DAA53A2939}">
      <dgm:prSet/>
      <dgm:spPr/>
      <dgm:t>
        <a:bodyPr/>
        <a:lstStyle/>
        <a:p>
          <a:r>
            <a:rPr lang="it-IT" b="1"/>
            <a:t>Chi è l’autore?</a:t>
          </a:r>
          <a:r>
            <a:rPr lang="it-IT"/>
            <a:t> Se una poesia viene scritta da un’AI, a chi appartiene?</a:t>
          </a:r>
          <a:endParaRPr lang="en-US"/>
        </a:p>
      </dgm:t>
    </dgm:pt>
    <dgm:pt modelId="{EBB6B7BE-E4B0-44E2-9D1D-C9DFF111B0A4}" type="parTrans" cxnId="{1C5C8CBA-F15F-4084-8617-6CAA44D7BE99}">
      <dgm:prSet/>
      <dgm:spPr/>
      <dgm:t>
        <a:bodyPr/>
        <a:lstStyle/>
        <a:p>
          <a:endParaRPr lang="en-US"/>
        </a:p>
      </dgm:t>
    </dgm:pt>
    <dgm:pt modelId="{BA050B52-A449-49FC-9914-B75B60C446A9}" type="sibTrans" cxnId="{1C5C8CBA-F15F-4084-8617-6CAA44D7BE99}">
      <dgm:prSet/>
      <dgm:spPr/>
      <dgm:t>
        <a:bodyPr/>
        <a:lstStyle/>
        <a:p>
          <a:endParaRPr lang="en-US"/>
        </a:p>
      </dgm:t>
    </dgm:pt>
    <dgm:pt modelId="{A4586172-2AAA-4496-846A-C654B3288EB5}">
      <dgm:prSet/>
      <dgm:spPr/>
      <dgm:t>
        <a:bodyPr/>
        <a:lstStyle/>
        <a:p>
          <a:r>
            <a:rPr lang="it-IT" b="1"/>
            <a:t>È vera arte?</a:t>
          </a:r>
          <a:r>
            <a:rPr lang="it-IT"/>
            <a:t> Se un quadro ci emoziona, importa se è stato creato da una macchina?</a:t>
          </a:r>
          <a:endParaRPr lang="en-US"/>
        </a:p>
      </dgm:t>
    </dgm:pt>
    <dgm:pt modelId="{56AF4DFB-52D2-45A7-93F7-DAA5BA6D9D88}" type="parTrans" cxnId="{78B9972F-5358-4E71-B5A1-E82DC1315D91}">
      <dgm:prSet/>
      <dgm:spPr/>
      <dgm:t>
        <a:bodyPr/>
        <a:lstStyle/>
        <a:p>
          <a:endParaRPr lang="en-US"/>
        </a:p>
      </dgm:t>
    </dgm:pt>
    <dgm:pt modelId="{94AAAF49-A684-46BE-9E5B-CBDF7610901E}" type="sibTrans" cxnId="{78B9972F-5358-4E71-B5A1-E82DC1315D91}">
      <dgm:prSet/>
      <dgm:spPr/>
      <dgm:t>
        <a:bodyPr/>
        <a:lstStyle/>
        <a:p>
          <a:endParaRPr lang="en-US"/>
        </a:p>
      </dgm:t>
    </dgm:pt>
    <dgm:pt modelId="{BC8527BB-271B-4F90-AB5B-0FFDC70E6BE4}">
      <dgm:prSet/>
      <dgm:spPr/>
      <dgm:t>
        <a:bodyPr/>
        <a:lstStyle/>
        <a:p>
          <a:r>
            <a:rPr lang="it-IT" b="1"/>
            <a:t>Può sbagliare?</a:t>
          </a:r>
          <a:r>
            <a:rPr lang="it-IT"/>
            <a:t> Se un sistema diagnostico propone un trattamento, chi si assume la responsabilità?</a:t>
          </a:r>
          <a:endParaRPr lang="en-US"/>
        </a:p>
      </dgm:t>
    </dgm:pt>
    <dgm:pt modelId="{90528087-3B9B-4040-8C24-8035B24BB75C}" type="parTrans" cxnId="{9BC594A3-A3B8-49D8-9A85-BACCF45D5964}">
      <dgm:prSet/>
      <dgm:spPr/>
      <dgm:t>
        <a:bodyPr/>
        <a:lstStyle/>
        <a:p>
          <a:endParaRPr lang="en-US"/>
        </a:p>
      </dgm:t>
    </dgm:pt>
    <dgm:pt modelId="{8B48D19B-F14A-477E-94AA-8BBC369750F8}" type="sibTrans" cxnId="{9BC594A3-A3B8-49D8-9A85-BACCF45D5964}">
      <dgm:prSet/>
      <dgm:spPr/>
      <dgm:t>
        <a:bodyPr/>
        <a:lstStyle/>
        <a:p>
          <a:endParaRPr lang="en-US"/>
        </a:p>
      </dgm:t>
    </dgm:pt>
    <dgm:pt modelId="{6E069C54-3F88-4D2D-9BF9-0C0B34BAD750}">
      <dgm:prSet/>
      <dgm:spPr/>
      <dgm:t>
        <a:bodyPr/>
        <a:lstStyle/>
        <a:p>
          <a:r>
            <a:rPr lang="it-IT" b="1"/>
            <a:t>Cosa è reale?</a:t>
          </a:r>
          <a:r>
            <a:rPr lang="it-IT"/>
            <a:t> Con immagini e video generati artificialmente, come distinguiamo la realtà dalla simulazione?</a:t>
          </a:r>
          <a:endParaRPr lang="en-US"/>
        </a:p>
      </dgm:t>
    </dgm:pt>
    <dgm:pt modelId="{1EF626F7-D4CF-407B-8295-1B88F950A7C3}" type="parTrans" cxnId="{DE86D4B3-D20C-4BD0-B059-AA03831F840E}">
      <dgm:prSet/>
      <dgm:spPr/>
      <dgm:t>
        <a:bodyPr/>
        <a:lstStyle/>
        <a:p>
          <a:endParaRPr lang="en-US"/>
        </a:p>
      </dgm:t>
    </dgm:pt>
    <dgm:pt modelId="{03E40CC8-A498-4251-A74D-559B4A6422C7}" type="sibTrans" cxnId="{DE86D4B3-D20C-4BD0-B059-AA03831F840E}">
      <dgm:prSet/>
      <dgm:spPr/>
      <dgm:t>
        <a:bodyPr/>
        <a:lstStyle/>
        <a:p>
          <a:endParaRPr lang="en-US"/>
        </a:p>
      </dgm:t>
    </dgm:pt>
    <dgm:pt modelId="{0FE70486-BDC5-4E1B-8CAB-9D29F6E94B72}">
      <dgm:prSet/>
      <dgm:spPr/>
      <dgm:t>
        <a:bodyPr/>
        <a:lstStyle/>
        <a:p>
          <a:r>
            <a:rPr lang="it-IT"/>
            <a:t>Non sono solo dilemmi tecnici: sono </a:t>
          </a:r>
          <a:r>
            <a:rPr lang="it-IT" b="1"/>
            <a:t>sfide culturali, etiche e civili</a:t>
          </a:r>
          <a:r>
            <a:rPr lang="it-IT"/>
            <a:t>.</a:t>
          </a:r>
          <a:endParaRPr lang="en-US"/>
        </a:p>
      </dgm:t>
    </dgm:pt>
    <dgm:pt modelId="{8054A073-A011-4BA3-9A09-D4C83D5F3D18}" type="parTrans" cxnId="{CA013F6B-8812-4FA7-B2B2-CFA4CF4D0698}">
      <dgm:prSet/>
      <dgm:spPr/>
      <dgm:t>
        <a:bodyPr/>
        <a:lstStyle/>
        <a:p>
          <a:endParaRPr lang="en-US"/>
        </a:p>
      </dgm:t>
    </dgm:pt>
    <dgm:pt modelId="{C8D8EB8A-A442-4778-AE59-09DC2653EBAA}" type="sibTrans" cxnId="{CA013F6B-8812-4FA7-B2B2-CFA4CF4D0698}">
      <dgm:prSet/>
      <dgm:spPr/>
      <dgm:t>
        <a:bodyPr/>
        <a:lstStyle/>
        <a:p>
          <a:endParaRPr lang="en-US"/>
        </a:p>
      </dgm:t>
    </dgm:pt>
    <dgm:pt modelId="{82BCBB1F-A116-460B-96E2-8DFC7BF7591B}" type="pres">
      <dgm:prSet presAssocID="{3D6444B1-0757-42A4-872F-4C76F280F9D3}" presName="linear" presStyleCnt="0">
        <dgm:presLayoutVars>
          <dgm:animLvl val="lvl"/>
          <dgm:resizeHandles val="exact"/>
        </dgm:presLayoutVars>
      </dgm:prSet>
      <dgm:spPr/>
    </dgm:pt>
    <dgm:pt modelId="{77615054-6E53-4DA7-9C14-9D0A2D37F1BD}" type="pres">
      <dgm:prSet presAssocID="{AF0F7CCC-77A3-4548-956E-43FD64E76F52}" presName="parentText" presStyleLbl="node1" presStyleIdx="0" presStyleCnt="6">
        <dgm:presLayoutVars>
          <dgm:chMax val="0"/>
          <dgm:bulletEnabled val="1"/>
        </dgm:presLayoutVars>
      </dgm:prSet>
      <dgm:spPr/>
    </dgm:pt>
    <dgm:pt modelId="{A7D99BC5-DB4D-4974-BF9F-55E3EC943F07}" type="pres">
      <dgm:prSet presAssocID="{1015FF43-5BBE-4F94-9562-EDB921D53D72}" presName="spacer" presStyleCnt="0"/>
      <dgm:spPr/>
    </dgm:pt>
    <dgm:pt modelId="{FB44809D-9848-4013-95B7-9EBA8FAF12D1}" type="pres">
      <dgm:prSet presAssocID="{28419375-4AAF-4A2B-8278-34DAA53A2939}" presName="parentText" presStyleLbl="node1" presStyleIdx="1" presStyleCnt="6">
        <dgm:presLayoutVars>
          <dgm:chMax val="0"/>
          <dgm:bulletEnabled val="1"/>
        </dgm:presLayoutVars>
      </dgm:prSet>
      <dgm:spPr/>
    </dgm:pt>
    <dgm:pt modelId="{7E73C2E8-935D-4DA8-9237-7FE16A328B8A}" type="pres">
      <dgm:prSet presAssocID="{BA050B52-A449-49FC-9914-B75B60C446A9}" presName="spacer" presStyleCnt="0"/>
      <dgm:spPr/>
    </dgm:pt>
    <dgm:pt modelId="{CBB47122-14B8-43B9-86E6-28E89E0234BB}" type="pres">
      <dgm:prSet presAssocID="{A4586172-2AAA-4496-846A-C654B3288EB5}" presName="parentText" presStyleLbl="node1" presStyleIdx="2" presStyleCnt="6">
        <dgm:presLayoutVars>
          <dgm:chMax val="0"/>
          <dgm:bulletEnabled val="1"/>
        </dgm:presLayoutVars>
      </dgm:prSet>
      <dgm:spPr/>
    </dgm:pt>
    <dgm:pt modelId="{FD21EE81-7956-4115-8522-EF99F625181A}" type="pres">
      <dgm:prSet presAssocID="{94AAAF49-A684-46BE-9E5B-CBDF7610901E}" presName="spacer" presStyleCnt="0"/>
      <dgm:spPr/>
    </dgm:pt>
    <dgm:pt modelId="{C680E05C-FCE5-4877-957D-1B4B788F688C}" type="pres">
      <dgm:prSet presAssocID="{BC8527BB-271B-4F90-AB5B-0FFDC70E6BE4}" presName="parentText" presStyleLbl="node1" presStyleIdx="3" presStyleCnt="6">
        <dgm:presLayoutVars>
          <dgm:chMax val="0"/>
          <dgm:bulletEnabled val="1"/>
        </dgm:presLayoutVars>
      </dgm:prSet>
      <dgm:spPr/>
    </dgm:pt>
    <dgm:pt modelId="{454CF940-5836-4A55-BC33-1F2968F829BE}" type="pres">
      <dgm:prSet presAssocID="{8B48D19B-F14A-477E-94AA-8BBC369750F8}" presName="spacer" presStyleCnt="0"/>
      <dgm:spPr/>
    </dgm:pt>
    <dgm:pt modelId="{377C6611-D43C-42B1-9787-5C32C98EEBBB}" type="pres">
      <dgm:prSet presAssocID="{6E069C54-3F88-4D2D-9BF9-0C0B34BAD750}" presName="parentText" presStyleLbl="node1" presStyleIdx="4" presStyleCnt="6">
        <dgm:presLayoutVars>
          <dgm:chMax val="0"/>
          <dgm:bulletEnabled val="1"/>
        </dgm:presLayoutVars>
      </dgm:prSet>
      <dgm:spPr/>
    </dgm:pt>
    <dgm:pt modelId="{CDA11956-1635-4AB0-A6F8-AAE70B5226A6}" type="pres">
      <dgm:prSet presAssocID="{03E40CC8-A498-4251-A74D-559B4A6422C7}" presName="spacer" presStyleCnt="0"/>
      <dgm:spPr/>
    </dgm:pt>
    <dgm:pt modelId="{D37272C5-67D5-4C33-A53D-7157100B19A5}" type="pres">
      <dgm:prSet presAssocID="{0FE70486-BDC5-4E1B-8CAB-9D29F6E94B72}" presName="parentText" presStyleLbl="node1" presStyleIdx="5" presStyleCnt="6">
        <dgm:presLayoutVars>
          <dgm:chMax val="0"/>
          <dgm:bulletEnabled val="1"/>
        </dgm:presLayoutVars>
      </dgm:prSet>
      <dgm:spPr/>
    </dgm:pt>
  </dgm:ptLst>
  <dgm:cxnLst>
    <dgm:cxn modelId="{6716300D-5776-4B09-B7DF-DCB7BAEFF619}" srcId="{3D6444B1-0757-42A4-872F-4C76F280F9D3}" destId="{AF0F7CCC-77A3-4548-956E-43FD64E76F52}" srcOrd="0" destOrd="0" parTransId="{601DAD89-81CF-463A-B70B-FC18CDF80237}" sibTransId="{1015FF43-5BBE-4F94-9562-EDB921D53D72}"/>
    <dgm:cxn modelId="{BAE50727-06FA-44D5-B192-24E527E20A14}" type="presOf" srcId="{3D6444B1-0757-42A4-872F-4C76F280F9D3}" destId="{82BCBB1F-A116-460B-96E2-8DFC7BF7591B}" srcOrd="0" destOrd="0" presId="urn:microsoft.com/office/officeart/2005/8/layout/vList2"/>
    <dgm:cxn modelId="{0CE1282D-BE6D-40B9-8B79-3DFB84FB46B1}" type="presOf" srcId="{6E069C54-3F88-4D2D-9BF9-0C0B34BAD750}" destId="{377C6611-D43C-42B1-9787-5C32C98EEBBB}" srcOrd="0" destOrd="0" presId="urn:microsoft.com/office/officeart/2005/8/layout/vList2"/>
    <dgm:cxn modelId="{78B9972F-5358-4E71-B5A1-E82DC1315D91}" srcId="{3D6444B1-0757-42A4-872F-4C76F280F9D3}" destId="{A4586172-2AAA-4496-846A-C654B3288EB5}" srcOrd="2" destOrd="0" parTransId="{56AF4DFB-52D2-45A7-93F7-DAA5BA6D9D88}" sibTransId="{94AAAF49-A684-46BE-9E5B-CBDF7610901E}"/>
    <dgm:cxn modelId="{57AF845B-8F62-4903-9B91-1D0704FFB5A4}" type="presOf" srcId="{A4586172-2AAA-4496-846A-C654B3288EB5}" destId="{CBB47122-14B8-43B9-86E6-28E89E0234BB}" srcOrd="0" destOrd="0" presId="urn:microsoft.com/office/officeart/2005/8/layout/vList2"/>
    <dgm:cxn modelId="{FE97E548-2DA6-4480-8EE7-4315B92B03CA}" type="presOf" srcId="{AF0F7CCC-77A3-4548-956E-43FD64E76F52}" destId="{77615054-6E53-4DA7-9C14-9D0A2D37F1BD}" srcOrd="0" destOrd="0" presId="urn:microsoft.com/office/officeart/2005/8/layout/vList2"/>
    <dgm:cxn modelId="{CA013F6B-8812-4FA7-B2B2-CFA4CF4D0698}" srcId="{3D6444B1-0757-42A4-872F-4C76F280F9D3}" destId="{0FE70486-BDC5-4E1B-8CAB-9D29F6E94B72}" srcOrd="5" destOrd="0" parTransId="{8054A073-A011-4BA3-9A09-D4C83D5F3D18}" sibTransId="{C8D8EB8A-A442-4778-AE59-09DC2653EBAA}"/>
    <dgm:cxn modelId="{CAFF187B-5C42-4FCD-852C-C04DC6A30FE6}" type="presOf" srcId="{BC8527BB-271B-4F90-AB5B-0FFDC70E6BE4}" destId="{C680E05C-FCE5-4877-957D-1B4B788F688C}" srcOrd="0" destOrd="0" presId="urn:microsoft.com/office/officeart/2005/8/layout/vList2"/>
    <dgm:cxn modelId="{CF31A090-E701-4DD4-B65B-155C8C764859}" type="presOf" srcId="{28419375-4AAF-4A2B-8278-34DAA53A2939}" destId="{FB44809D-9848-4013-95B7-9EBA8FAF12D1}" srcOrd="0" destOrd="0" presId="urn:microsoft.com/office/officeart/2005/8/layout/vList2"/>
    <dgm:cxn modelId="{9BC594A3-A3B8-49D8-9A85-BACCF45D5964}" srcId="{3D6444B1-0757-42A4-872F-4C76F280F9D3}" destId="{BC8527BB-271B-4F90-AB5B-0FFDC70E6BE4}" srcOrd="3" destOrd="0" parTransId="{90528087-3B9B-4040-8C24-8035B24BB75C}" sibTransId="{8B48D19B-F14A-477E-94AA-8BBC369750F8}"/>
    <dgm:cxn modelId="{DE86D4B3-D20C-4BD0-B059-AA03831F840E}" srcId="{3D6444B1-0757-42A4-872F-4C76F280F9D3}" destId="{6E069C54-3F88-4D2D-9BF9-0C0B34BAD750}" srcOrd="4" destOrd="0" parTransId="{1EF626F7-D4CF-407B-8295-1B88F950A7C3}" sibTransId="{03E40CC8-A498-4251-A74D-559B4A6422C7}"/>
    <dgm:cxn modelId="{1C5C8CBA-F15F-4084-8617-6CAA44D7BE99}" srcId="{3D6444B1-0757-42A4-872F-4C76F280F9D3}" destId="{28419375-4AAF-4A2B-8278-34DAA53A2939}" srcOrd="1" destOrd="0" parTransId="{EBB6B7BE-E4B0-44E2-9D1D-C9DFF111B0A4}" sibTransId="{BA050B52-A449-49FC-9914-B75B60C446A9}"/>
    <dgm:cxn modelId="{5DF7BDEF-ABD6-432E-9938-23EBBFCC30A0}" type="presOf" srcId="{0FE70486-BDC5-4E1B-8CAB-9D29F6E94B72}" destId="{D37272C5-67D5-4C33-A53D-7157100B19A5}" srcOrd="0" destOrd="0" presId="urn:microsoft.com/office/officeart/2005/8/layout/vList2"/>
    <dgm:cxn modelId="{86FA504B-03E3-48F8-BB4C-999CA1FDF891}" type="presParOf" srcId="{82BCBB1F-A116-460B-96E2-8DFC7BF7591B}" destId="{77615054-6E53-4DA7-9C14-9D0A2D37F1BD}" srcOrd="0" destOrd="0" presId="urn:microsoft.com/office/officeart/2005/8/layout/vList2"/>
    <dgm:cxn modelId="{15F3068A-19D6-4EEF-BE87-F697DE1B92C0}" type="presParOf" srcId="{82BCBB1F-A116-460B-96E2-8DFC7BF7591B}" destId="{A7D99BC5-DB4D-4974-BF9F-55E3EC943F07}" srcOrd="1" destOrd="0" presId="urn:microsoft.com/office/officeart/2005/8/layout/vList2"/>
    <dgm:cxn modelId="{78548375-5CFC-4846-8FA8-53984E38A330}" type="presParOf" srcId="{82BCBB1F-A116-460B-96E2-8DFC7BF7591B}" destId="{FB44809D-9848-4013-95B7-9EBA8FAF12D1}" srcOrd="2" destOrd="0" presId="urn:microsoft.com/office/officeart/2005/8/layout/vList2"/>
    <dgm:cxn modelId="{CF54D67F-926E-442C-8C68-25D2D6D044BE}" type="presParOf" srcId="{82BCBB1F-A116-460B-96E2-8DFC7BF7591B}" destId="{7E73C2E8-935D-4DA8-9237-7FE16A328B8A}" srcOrd="3" destOrd="0" presId="urn:microsoft.com/office/officeart/2005/8/layout/vList2"/>
    <dgm:cxn modelId="{C46B564B-3A88-4119-B1A3-983E4C7FBF1E}" type="presParOf" srcId="{82BCBB1F-A116-460B-96E2-8DFC7BF7591B}" destId="{CBB47122-14B8-43B9-86E6-28E89E0234BB}" srcOrd="4" destOrd="0" presId="urn:microsoft.com/office/officeart/2005/8/layout/vList2"/>
    <dgm:cxn modelId="{E45F195C-B7FA-4E36-B66B-3A8F143FDCE5}" type="presParOf" srcId="{82BCBB1F-A116-460B-96E2-8DFC7BF7591B}" destId="{FD21EE81-7956-4115-8522-EF99F625181A}" srcOrd="5" destOrd="0" presId="urn:microsoft.com/office/officeart/2005/8/layout/vList2"/>
    <dgm:cxn modelId="{24956FDB-6386-4403-8BE6-687D80D5FCE9}" type="presParOf" srcId="{82BCBB1F-A116-460B-96E2-8DFC7BF7591B}" destId="{C680E05C-FCE5-4877-957D-1B4B788F688C}" srcOrd="6" destOrd="0" presId="urn:microsoft.com/office/officeart/2005/8/layout/vList2"/>
    <dgm:cxn modelId="{617A774A-D389-4694-9A29-AF2D7F00607C}" type="presParOf" srcId="{82BCBB1F-A116-460B-96E2-8DFC7BF7591B}" destId="{454CF940-5836-4A55-BC33-1F2968F829BE}" srcOrd="7" destOrd="0" presId="urn:microsoft.com/office/officeart/2005/8/layout/vList2"/>
    <dgm:cxn modelId="{11AD58DC-ECEF-4AE3-B76B-0A8644AE3C1A}" type="presParOf" srcId="{82BCBB1F-A116-460B-96E2-8DFC7BF7591B}" destId="{377C6611-D43C-42B1-9787-5C32C98EEBBB}" srcOrd="8" destOrd="0" presId="urn:microsoft.com/office/officeart/2005/8/layout/vList2"/>
    <dgm:cxn modelId="{95BC7E7D-B040-480F-8E07-1623102D3128}" type="presParOf" srcId="{82BCBB1F-A116-460B-96E2-8DFC7BF7591B}" destId="{CDA11956-1635-4AB0-A6F8-AAE70B5226A6}" srcOrd="9" destOrd="0" presId="urn:microsoft.com/office/officeart/2005/8/layout/vList2"/>
    <dgm:cxn modelId="{576080B9-E51C-46D2-B09B-DF7E41BA577E}" type="presParOf" srcId="{82BCBB1F-A116-460B-96E2-8DFC7BF7591B}" destId="{D37272C5-67D5-4C33-A53D-7157100B19A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5BA0A5-A577-409C-8FFC-59555204CC6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D797C69-8FB9-41EE-9997-B7B3332973E2}">
      <dgm:prSet/>
      <dgm:spPr/>
      <dgm:t>
        <a:bodyPr/>
        <a:lstStyle/>
        <a:p>
          <a:r>
            <a:rPr lang="it-IT"/>
            <a:t>Con le AI generative, siamo entrati nell’era dei </a:t>
          </a:r>
          <a:r>
            <a:rPr lang="it-IT" b="1"/>
            <a:t>deepfake</a:t>
          </a:r>
          <a:r>
            <a:rPr lang="it-IT"/>
            <a:t>, della manipolazione sofisticata dell’informazione, del rischio di </a:t>
          </a:r>
          <a:r>
            <a:rPr lang="it-IT" b="1"/>
            <a:t>perdere fiducia nei nostri sensi</a:t>
          </a:r>
          <a:r>
            <a:rPr lang="it-IT"/>
            <a:t>.</a:t>
          </a:r>
          <a:endParaRPr lang="en-US"/>
        </a:p>
      </dgm:t>
    </dgm:pt>
    <dgm:pt modelId="{15363C45-0B55-4AC0-916C-4582D1542745}" type="parTrans" cxnId="{B9E35087-0105-4530-860C-2B09E61A56EC}">
      <dgm:prSet/>
      <dgm:spPr/>
      <dgm:t>
        <a:bodyPr/>
        <a:lstStyle/>
        <a:p>
          <a:endParaRPr lang="en-US"/>
        </a:p>
      </dgm:t>
    </dgm:pt>
    <dgm:pt modelId="{00EFB6F5-7634-439A-8DB4-569C68C2A692}" type="sibTrans" cxnId="{B9E35087-0105-4530-860C-2B09E61A56EC}">
      <dgm:prSet/>
      <dgm:spPr/>
      <dgm:t>
        <a:bodyPr/>
        <a:lstStyle/>
        <a:p>
          <a:endParaRPr lang="en-US"/>
        </a:p>
      </dgm:t>
    </dgm:pt>
    <dgm:pt modelId="{42AF89E1-753F-4A9F-B095-A78B9F3C1D5A}">
      <dgm:prSet/>
      <dgm:spPr/>
      <dgm:t>
        <a:bodyPr/>
        <a:lstStyle/>
        <a:p>
          <a:r>
            <a:rPr lang="it-IT"/>
            <a:t>Una voce clonata, un volto generato, un documento simulato: bastano pochi secondi per </a:t>
          </a:r>
          <a:r>
            <a:rPr lang="it-IT" b="1"/>
            <a:t>creare una bugia credibile</a:t>
          </a:r>
          <a:r>
            <a:rPr lang="it-IT"/>
            <a:t>.</a:t>
          </a:r>
          <a:endParaRPr lang="en-US"/>
        </a:p>
      </dgm:t>
    </dgm:pt>
    <dgm:pt modelId="{58D67E18-7ECE-4C46-ACC2-75B17CCAE6E1}" type="parTrans" cxnId="{BE762968-7B2E-4F8A-9B60-250ACE07A09B}">
      <dgm:prSet/>
      <dgm:spPr/>
      <dgm:t>
        <a:bodyPr/>
        <a:lstStyle/>
        <a:p>
          <a:endParaRPr lang="en-US"/>
        </a:p>
      </dgm:t>
    </dgm:pt>
    <dgm:pt modelId="{580BB993-CC71-4C84-8380-514EDB055612}" type="sibTrans" cxnId="{BE762968-7B2E-4F8A-9B60-250ACE07A09B}">
      <dgm:prSet/>
      <dgm:spPr/>
      <dgm:t>
        <a:bodyPr/>
        <a:lstStyle/>
        <a:p>
          <a:endParaRPr lang="en-US"/>
        </a:p>
      </dgm:t>
    </dgm:pt>
    <dgm:pt modelId="{9B75F9BA-1249-48B6-BCC9-1473F303EA81}">
      <dgm:prSet/>
      <dgm:spPr/>
      <dgm:t>
        <a:bodyPr/>
        <a:lstStyle/>
        <a:p>
          <a:r>
            <a:rPr lang="it-IT"/>
            <a:t>Questo ci impone di educare le persone, soprattutto i più giovani, a </a:t>
          </a:r>
          <a:r>
            <a:rPr lang="it-IT" b="1"/>
            <a:t>un nuovo senso critico</a:t>
          </a:r>
          <a:r>
            <a:rPr lang="it-IT"/>
            <a:t>, capace di distinguere, interpretare, verificare.</a:t>
          </a:r>
          <a:endParaRPr lang="en-US"/>
        </a:p>
      </dgm:t>
    </dgm:pt>
    <dgm:pt modelId="{8F3E264B-0F6E-40BF-AD8C-2330D4852DDC}" type="parTrans" cxnId="{A983179A-84B9-44D3-A45D-8B832C04484A}">
      <dgm:prSet/>
      <dgm:spPr/>
      <dgm:t>
        <a:bodyPr/>
        <a:lstStyle/>
        <a:p>
          <a:endParaRPr lang="en-US"/>
        </a:p>
      </dgm:t>
    </dgm:pt>
    <dgm:pt modelId="{47BE7BC5-5996-4A78-9AC2-C10948F8AD75}" type="sibTrans" cxnId="{A983179A-84B9-44D3-A45D-8B832C04484A}">
      <dgm:prSet/>
      <dgm:spPr/>
      <dgm:t>
        <a:bodyPr/>
        <a:lstStyle/>
        <a:p>
          <a:endParaRPr lang="en-US"/>
        </a:p>
      </dgm:t>
    </dgm:pt>
    <dgm:pt modelId="{DAE663B9-77AD-45B1-B9F9-77008C7768F1}" type="pres">
      <dgm:prSet presAssocID="{745BA0A5-A577-409C-8FFC-59555204CC61}" presName="linear" presStyleCnt="0">
        <dgm:presLayoutVars>
          <dgm:animLvl val="lvl"/>
          <dgm:resizeHandles val="exact"/>
        </dgm:presLayoutVars>
      </dgm:prSet>
      <dgm:spPr/>
    </dgm:pt>
    <dgm:pt modelId="{364422E8-C6FC-46E3-8915-0819230903CD}" type="pres">
      <dgm:prSet presAssocID="{ED797C69-8FB9-41EE-9997-B7B3332973E2}" presName="parentText" presStyleLbl="node1" presStyleIdx="0" presStyleCnt="3">
        <dgm:presLayoutVars>
          <dgm:chMax val="0"/>
          <dgm:bulletEnabled val="1"/>
        </dgm:presLayoutVars>
      </dgm:prSet>
      <dgm:spPr/>
    </dgm:pt>
    <dgm:pt modelId="{D6E2F587-F805-46A5-A449-6BE27CD7C35C}" type="pres">
      <dgm:prSet presAssocID="{00EFB6F5-7634-439A-8DB4-569C68C2A692}" presName="spacer" presStyleCnt="0"/>
      <dgm:spPr/>
    </dgm:pt>
    <dgm:pt modelId="{1D98AFB3-D166-48B5-9A7A-D8D81F263660}" type="pres">
      <dgm:prSet presAssocID="{42AF89E1-753F-4A9F-B095-A78B9F3C1D5A}" presName="parentText" presStyleLbl="node1" presStyleIdx="1" presStyleCnt="3">
        <dgm:presLayoutVars>
          <dgm:chMax val="0"/>
          <dgm:bulletEnabled val="1"/>
        </dgm:presLayoutVars>
      </dgm:prSet>
      <dgm:spPr/>
    </dgm:pt>
    <dgm:pt modelId="{354BD787-2ECB-4E99-A1B2-E0C76D50BF9F}" type="pres">
      <dgm:prSet presAssocID="{580BB993-CC71-4C84-8380-514EDB055612}" presName="spacer" presStyleCnt="0"/>
      <dgm:spPr/>
    </dgm:pt>
    <dgm:pt modelId="{468BD80F-A78F-4096-B9FD-4C4E0F0C2148}" type="pres">
      <dgm:prSet presAssocID="{9B75F9BA-1249-48B6-BCC9-1473F303EA81}" presName="parentText" presStyleLbl="node1" presStyleIdx="2" presStyleCnt="3">
        <dgm:presLayoutVars>
          <dgm:chMax val="0"/>
          <dgm:bulletEnabled val="1"/>
        </dgm:presLayoutVars>
      </dgm:prSet>
      <dgm:spPr/>
    </dgm:pt>
  </dgm:ptLst>
  <dgm:cxnLst>
    <dgm:cxn modelId="{9D628034-CDED-4985-A432-699AF031BF28}" type="presOf" srcId="{9B75F9BA-1249-48B6-BCC9-1473F303EA81}" destId="{468BD80F-A78F-4096-B9FD-4C4E0F0C2148}" srcOrd="0" destOrd="0" presId="urn:microsoft.com/office/officeart/2005/8/layout/vList2"/>
    <dgm:cxn modelId="{9C5F1537-BE64-4A11-8ECF-62A2F4196513}" type="presOf" srcId="{ED797C69-8FB9-41EE-9997-B7B3332973E2}" destId="{364422E8-C6FC-46E3-8915-0819230903CD}" srcOrd="0" destOrd="0" presId="urn:microsoft.com/office/officeart/2005/8/layout/vList2"/>
    <dgm:cxn modelId="{BE762968-7B2E-4F8A-9B60-250ACE07A09B}" srcId="{745BA0A5-A577-409C-8FFC-59555204CC61}" destId="{42AF89E1-753F-4A9F-B095-A78B9F3C1D5A}" srcOrd="1" destOrd="0" parTransId="{58D67E18-7ECE-4C46-ACC2-75B17CCAE6E1}" sibTransId="{580BB993-CC71-4C84-8380-514EDB055612}"/>
    <dgm:cxn modelId="{B9E35087-0105-4530-860C-2B09E61A56EC}" srcId="{745BA0A5-A577-409C-8FFC-59555204CC61}" destId="{ED797C69-8FB9-41EE-9997-B7B3332973E2}" srcOrd="0" destOrd="0" parTransId="{15363C45-0B55-4AC0-916C-4582D1542745}" sibTransId="{00EFB6F5-7634-439A-8DB4-569C68C2A692}"/>
    <dgm:cxn modelId="{A983179A-84B9-44D3-A45D-8B832C04484A}" srcId="{745BA0A5-A577-409C-8FFC-59555204CC61}" destId="{9B75F9BA-1249-48B6-BCC9-1473F303EA81}" srcOrd="2" destOrd="0" parTransId="{8F3E264B-0F6E-40BF-AD8C-2330D4852DDC}" sibTransId="{47BE7BC5-5996-4A78-9AC2-C10948F8AD75}"/>
    <dgm:cxn modelId="{176CBBDF-883E-40D1-BE01-8DE781C13409}" type="presOf" srcId="{745BA0A5-A577-409C-8FFC-59555204CC61}" destId="{DAE663B9-77AD-45B1-B9F9-77008C7768F1}" srcOrd="0" destOrd="0" presId="urn:microsoft.com/office/officeart/2005/8/layout/vList2"/>
    <dgm:cxn modelId="{D35C25FE-FDBA-4DD6-B236-9BD085347FE4}" type="presOf" srcId="{42AF89E1-753F-4A9F-B095-A78B9F3C1D5A}" destId="{1D98AFB3-D166-48B5-9A7A-D8D81F263660}" srcOrd="0" destOrd="0" presId="urn:microsoft.com/office/officeart/2005/8/layout/vList2"/>
    <dgm:cxn modelId="{B28271BA-CF55-4E4F-9DC3-428478FCE44B}" type="presParOf" srcId="{DAE663B9-77AD-45B1-B9F9-77008C7768F1}" destId="{364422E8-C6FC-46E3-8915-0819230903CD}" srcOrd="0" destOrd="0" presId="urn:microsoft.com/office/officeart/2005/8/layout/vList2"/>
    <dgm:cxn modelId="{CEF02F28-B9BC-4577-A1E2-F80C7CAE0A0F}" type="presParOf" srcId="{DAE663B9-77AD-45B1-B9F9-77008C7768F1}" destId="{D6E2F587-F805-46A5-A449-6BE27CD7C35C}" srcOrd="1" destOrd="0" presId="urn:microsoft.com/office/officeart/2005/8/layout/vList2"/>
    <dgm:cxn modelId="{EE53BF13-AD3B-41CD-98EC-C67B6667C6F9}" type="presParOf" srcId="{DAE663B9-77AD-45B1-B9F9-77008C7768F1}" destId="{1D98AFB3-D166-48B5-9A7A-D8D81F263660}" srcOrd="2" destOrd="0" presId="urn:microsoft.com/office/officeart/2005/8/layout/vList2"/>
    <dgm:cxn modelId="{6E72036B-033F-420B-8FB5-A7652C7F2213}" type="presParOf" srcId="{DAE663B9-77AD-45B1-B9F9-77008C7768F1}" destId="{354BD787-2ECB-4E99-A1B2-E0C76D50BF9F}" srcOrd="3" destOrd="0" presId="urn:microsoft.com/office/officeart/2005/8/layout/vList2"/>
    <dgm:cxn modelId="{83CFB4B1-6F01-4CBE-8F65-A36C81A95CC7}" type="presParOf" srcId="{DAE663B9-77AD-45B1-B9F9-77008C7768F1}" destId="{468BD80F-A78F-4096-B9FD-4C4E0F0C214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145F1-0659-4E2A-AC68-6B34236C0466}">
      <dsp:nvSpPr>
        <dsp:cNvPr id="0" name=""/>
        <dsp:cNvSpPr/>
      </dsp:nvSpPr>
      <dsp:spPr>
        <a:xfrm>
          <a:off x="0" y="0"/>
          <a:ext cx="69494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1ED109-F904-4B01-A428-7C7F7A966928}">
      <dsp:nvSpPr>
        <dsp:cNvPr id="0" name=""/>
        <dsp:cNvSpPr/>
      </dsp:nvSpPr>
      <dsp:spPr>
        <a:xfrm>
          <a:off x="0" y="0"/>
          <a:ext cx="6949440" cy="144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it-IT" sz="2200" kern="1200"/>
            <a:t>Gli embedding sono il modo in cui una rete neurale traduce informazioni del mondo reale in una forma che può "capire" e manipolare matematicamente.</a:t>
          </a:r>
          <a:endParaRPr lang="en-US" sz="2200" kern="1200"/>
        </a:p>
      </dsp:txBody>
      <dsp:txXfrm>
        <a:off x="0" y="0"/>
        <a:ext cx="6949440" cy="1446659"/>
      </dsp:txXfrm>
    </dsp:sp>
    <dsp:sp modelId="{1C000F13-3650-4D30-BCC0-1487E601E939}">
      <dsp:nvSpPr>
        <dsp:cNvPr id="0" name=""/>
        <dsp:cNvSpPr/>
      </dsp:nvSpPr>
      <dsp:spPr>
        <a:xfrm>
          <a:off x="0" y="1446659"/>
          <a:ext cx="6949440"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DA1B06-D42E-4E98-8AA9-97D7504344D5}">
      <dsp:nvSpPr>
        <dsp:cNvPr id="0" name=""/>
        <dsp:cNvSpPr/>
      </dsp:nvSpPr>
      <dsp:spPr>
        <a:xfrm>
          <a:off x="0" y="1446659"/>
          <a:ext cx="6949440" cy="144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it-IT" sz="2200" kern="1200" dirty="0"/>
            <a:t>Pensate a quando usi una mappa geografica. Le città del mondo reale - Milano, Roma, Parigi - vengono rappresentate come punti su un piano con coordinate precise. </a:t>
          </a:r>
          <a:endParaRPr lang="en-US" sz="2200" kern="1200" dirty="0"/>
        </a:p>
      </dsp:txBody>
      <dsp:txXfrm>
        <a:off x="0" y="1446659"/>
        <a:ext cx="6949440" cy="1446659"/>
      </dsp:txXfrm>
    </dsp:sp>
    <dsp:sp modelId="{03ECC7B3-755B-4A6B-8FBB-D7405C1B7E3A}">
      <dsp:nvSpPr>
        <dsp:cNvPr id="0" name=""/>
        <dsp:cNvSpPr/>
      </dsp:nvSpPr>
      <dsp:spPr>
        <a:xfrm>
          <a:off x="0" y="2893318"/>
          <a:ext cx="6949440"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6FB5DD-0AB0-48A0-83D9-8F7FE6927E02}">
      <dsp:nvSpPr>
        <dsp:cNvPr id="0" name=""/>
        <dsp:cNvSpPr/>
      </dsp:nvSpPr>
      <dsp:spPr>
        <a:xfrm>
          <a:off x="0" y="2893318"/>
          <a:ext cx="6949440" cy="144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it-IT" sz="2200" kern="1200" dirty="0"/>
            <a:t>Città vicine nella realtà appaiono vicine sulla mappa, e potete misurare le distanze tra loro.</a:t>
          </a:r>
          <a:endParaRPr lang="en-US" sz="2200" kern="1200" dirty="0"/>
        </a:p>
      </dsp:txBody>
      <dsp:txXfrm>
        <a:off x="0" y="2893318"/>
        <a:ext cx="6949440" cy="1446659"/>
      </dsp:txXfrm>
    </dsp:sp>
    <dsp:sp modelId="{ACBA8B82-1520-48FD-9400-A2028C9EE658}">
      <dsp:nvSpPr>
        <dsp:cNvPr id="0" name=""/>
        <dsp:cNvSpPr/>
      </dsp:nvSpPr>
      <dsp:spPr>
        <a:xfrm>
          <a:off x="0" y="4339978"/>
          <a:ext cx="694944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9A96ED-1B72-46CD-903C-2BABA949F189}">
      <dsp:nvSpPr>
        <dsp:cNvPr id="0" name=""/>
        <dsp:cNvSpPr/>
      </dsp:nvSpPr>
      <dsp:spPr>
        <a:xfrm>
          <a:off x="0" y="4339978"/>
          <a:ext cx="6949440" cy="1446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it-IT" sz="2200" kern="1200"/>
            <a:t>Gli embedding funzionano in modo simile, ma invece di mappare luoghi fisici, mappano concetti, parole, immagini o qualsiasi tipo di informazione in uno "spazio matematico multidimensionale".</a:t>
          </a:r>
          <a:endParaRPr lang="en-US" sz="2200" kern="1200"/>
        </a:p>
      </dsp:txBody>
      <dsp:txXfrm>
        <a:off x="0" y="4339978"/>
        <a:ext cx="6949440" cy="1446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7D06D-4393-48A3-A702-7256B0BB211D}">
      <dsp:nvSpPr>
        <dsp:cNvPr id="0" name=""/>
        <dsp:cNvSpPr/>
      </dsp:nvSpPr>
      <dsp:spPr>
        <a:xfrm>
          <a:off x="0" y="453092"/>
          <a:ext cx="6949440" cy="11747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a:t>Esempio pratico:Quando ChatGPT scrive un testo, non assembla parole a caso. </a:t>
          </a:r>
          <a:endParaRPr lang="en-US" sz="2100" kern="1200"/>
        </a:p>
      </dsp:txBody>
      <dsp:txXfrm>
        <a:off x="57347" y="510439"/>
        <a:ext cx="6834746" cy="1060059"/>
      </dsp:txXfrm>
    </dsp:sp>
    <dsp:sp modelId="{FBE91AAF-D815-435A-8FC2-AF5F5CC0038E}">
      <dsp:nvSpPr>
        <dsp:cNvPr id="0" name=""/>
        <dsp:cNvSpPr/>
      </dsp:nvSpPr>
      <dsp:spPr>
        <a:xfrm>
          <a:off x="0" y="1688325"/>
          <a:ext cx="6949440" cy="117475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a:t>Ha imparato che certe combinazioni di concetti "vivono" in zone specifiche dello spazio dei dati. </a:t>
          </a:r>
          <a:endParaRPr lang="en-US" sz="2100" kern="1200"/>
        </a:p>
      </dsp:txBody>
      <dsp:txXfrm>
        <a:off x="57347" y="1745672"/>
        <a:ext cx="6834746" cy="1060059"/>
      </dsp:txXfrm>
    </dsp:sp>
    <dsp:sp modelId="{41742B21-503B-49B5-B583-93B5E517702F}">
      <dsp:nvSpPr>
        <dsp:cNvPr id="0" name=""/>
        <dsp:cNvSpPr/>
      </dsp:nvSpPr>
      <dsp:spPr>
        <a:xfrm>
          <a:off x="0" y="2923558"/>
          <a:ext cx="6949440" cy="117475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a:t>Quando gli chiedi di scrivere una poesia, si muove nella "regione poesia" e crea un nuovo punto che rispetta le regole di quella zona.</a:t>
          </a:r>
          <a:endParaRPr lang="en-US" sz="2100" kern="1200"/>
        </a:p>
      </dsp:txBody>
      <dsp:txXfrm>
        <a:off x="57347" y="2980905"/>
        <a:ext cx="6834746" cy="1060059"/>
      </dsp:txXfrm>
    </dsp:sp>
    <dsp:sp modelId="{5C5F0544-810C-4D19-9119-C6BCA8C543D7}">
      <dsp:nvSpPr>
        <dsp:cNvPr id="0" name=""/>
        <dsp:cNvSpPr/>
      </dsp:nvSpPr>
      <dsp:spPr>
        <a:xfrm>
          <a:off x="0" y="4158792"/>
          <a:ext cx="6949440" cy="117475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a:t>L'AI generativa è quindi un sistema che ha imparato la "geografia" dello spazio dei dati e può creare nuovi contenuti esplorando intelligentemente le zone più promettenti.</a:t>
          </a:r>
          <a:endParaRPr lang="en-US" sz="2100" kern="1200"/>
        </a:p>
      </dsp:txBody>
      <dsp:txXfrm>
        <a:off x="57347" y="4216139"/>
        <a:ext cx="6834746" cy="1060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B33A7-5CC8-439C-A5A1-6446CD9E26E5}">
      <dsp:nvSpPr>
        <dsp:cNvPr id="0" name=""/>
        <dsp:cNvSpPr/>
      </dsp:nvSpPr>
      <dsp:spPr>
        <a:xfrm>
          <a:off x="0" y="76678"/>
          <a:ext cx="6949440" cy="27705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it-IT" sz="3200" kern="1200"/>
            <a:t>Conoscere la "densità di popolazione": Qui entra la distribuzione di probabilità - l'AI impara non solo dove si trovano i contenuti validi, ma anche quanto sono comuni in ogni zona</a:t>
          </a:r>
          <a:endParaRPr lang="en-US" sz="3200" kern="1200"/>
        </a:p>
      </dsp:txBody>
      <dsp:txXfrm>
        <a:off x="135248" y="211926"/>
        <a:ext cx="6678944" cy="2500063"/>
      </dsp:txXfrm>
    </dsp:sp>
    <dsp:sp modelId="{C15FAF86-ED11-4CDB-9225-FA50BF11A604}">
      <dsp:nvSpPr>
        <dsp:cNvPr id="0" name=""/>
        <dsp:cNvSpPr/>
      </dsp:nvSpPr>
      <dsp:spPr>
        <a:xfrm>
          <a:off x="0" y="2939399"/>
          <a:ext cx="6949440" cy="277055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it-IT" sz="3200" kern="1200"/>
            <a:t>Creare nuovi punti: Genera contenuti posizionandoli strategicamente nelle zone più "popolate" e probabili</a:t>
          </a:r>
          <a:endParaRPr lang="en-US" sz="3200" kern="1200"/>
        </a:p>
      </dsp:txBody>
      <dsp:txXfrm>
        <a:off x="135248" y="3074647"/>
        <a:ext cx="6678944" cy="25000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15054-6E53-4DA7-9C14-9D0A2D37F1BD}">
      <dsp:nvSpPr>
        <dsp:cNvPr id="0" name=""/>
        <dsp:cNvSpPr/>
      </dsp:nvSpPr>
      <dsp:spPr>
        <a:xfrm>
          <a:off x="0" y="235978"/>
          <a:ext cx="6949440" cy="83537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a:t>Quando l’AI inizia a generare, sorgono domande nuove, profonde:</a:t>
          </a:r>
          <a:endParaRPr lang="en-US" sz="2100" kern="1200"/>
        </a:p>
      </dsp:txBody>
      <dsp:txXfrm>
        <a:off x="40780" y="276758"/>
        <a:ext cx="6867880" cy="753819"/>
      </dsp:txXfrm>
    </dsp:sp>
    <dsp:sp modelId="{FB44809D-9848-4013-95B7-9EBA8FAF12D1}">
      <dsp:nvSpPr>
        <dsp:cNvPr id="0" name=""/>
        <dsp:cNvSpPr/>
      </dsp:nvSpPr>
      <dsp:spPr>
        <a:xfrm>
          <a:off x="0" y="1131838"/>
          <a:ext cx="6949440" cy="835379"/>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b="1" kern="1200"/>
            <a:t>Chi è l’autore?</a:t>
          </a:r>
          <a:r>
            <a:rPr lang="it-IT" sz="2100" kern="1200"/>
            <a:t> Se una poesia viene scritta da un’AI, a chi appartiene?</a:t>
          </a:r>
          <a:endParaRPr lang="en-US" sz="2100" kern="1200"/>
        </a:p>
      </dsp:txBody>
      <dsp:txXfrm>
        <a:off x="40780" y="1172618"/>
        <a:ext cx="6867880" cy="753819"/>
      </dsp:txXfrm>
    </dsp:sp>
    <dsp:sp modelId="{CBB47122-14B8-43B9-86E6-28E89E0234BB}">
      <dsp:nvSpPr>
        <dsp:cNvPr id="0" name=""/>
        <dsp:cNvSpPr/>
      </dsp:nvSpPr>
      <dsp:spPr>
        <a:xfrm>
          <a:off x="0" y="2027698"/>
          <a:ext cx="6949440" cy="835379"/>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b="1" kern="1200"/>
            <a:t>È vera arte?</a:t>
          </a:r>
          <a:r>
            <a:rPr lang="it-IT" sz="2100" kern="1200"/>
            <a:t> Se un quadro ci emoziona, importa se è stato creato da una macchina?</a:t>
          </a:r>
          <a:endParaRPr lang="en-US" sz="2100" kern="1200"/>
        </a:p>
      </dsp:txBody>
      <dsp:txXfrm>
        <a:off x="40780" y="2068478"/>
        <a:ext cx="6867880" cy="753819"/>
      </dsp:txXfrm>
    </dsp:sp>
    <dsp:sp modelId="{C680E05C-FCE5-4877-957D-1B4B788F688C}">
      <dsp:nvSpPr>
        <dsp:cNvPr id="0" name=""/>
        <dsp:cNvSpPr/>
      </dsp:nvSpPr>
      <dsp:spPr>
        <a:xfrm>
          <a:off x="0" y="2923559"/>
          <a:ext cx="6949440" cy="835379"/>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b="1" kern="1200"/>
            <a:t>Può sbagliare?</a:t>
          </a:r>
          <a:r>
            <a:rPr lang="it-IT" sz="2100" kern="1200"/>
            <a:t> Se un sistema diagnostico propone un trattamento, chi si assume la responsabilità?</a:t>
          </a:r>
          <a:endParaRPr lang="en-US" sz="2100" kern="1200"/>
        </a:p>
      </dsp:txBody>
      <dsp:txXfrm>
        <a:off x="40780" y="2964339"/>
        <a:ext cx="6867880" cy="753819"/>
      </dsp:txXfrm>
    </dsp:sp>
    <dsp:sp modelId="{377C6611-D43C-42B1-9787-5C32C98EEBBB}">
      <dsp:nvSpPr>
        <dsp:cNvPr id="0" name=""/>
        <dsp:cNvSpPr/>
      </dsp:nvSpPr>
      <dsp:spPr>
        <a:xfrm>
          <a:off x="0" y="3819419"/>
          <a:ext cx="6949440" cy="835379"/>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b="1" kern="1200"/>
            <a:t>Cosa è reale?</a:t>
          </a:r>
          <a:r>
            <a:rPr lang="it-IT" sz="2100" kern="1200"/>
            <a:t> Con immagini e video generati artificialmente, come distinguiamo la realtà dalla simulazione?</a:t>
          </a:r>
          <a:endParaRPr lang="en-US" sz="2100" kern="1200"/>
        </a:p>
      </dsp:txBody>
      <dsp:txXfrm>
        <a:off x="40780" y="3860199"/>
        <a:ext cx="6867880" cy="753819"/>
      </dsp:txXfrm>
    </dsp:sp>
    <dsp:sp modelId="{D37272C5-67D5-4C33-A53D-7157100B19A5}">
      <dsp:nvSpPr>
        <dsp:cNvPr id="0" name=""/>
        <dsp:cNvSpPr/>
      </dsp:nvSpPr>
      <dsp:spPr>
        <a:xfrm>
          <a:off x="0" y="4715279"/>
          <a:ext cx="6949440" cy="83537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a:t>Non sono solo dilemmi tecnici: sono </a:t>
          </a:r>
          <a:r>
            <a:rPr lang="it-IT" sz="2100" b="1" kern="1200"/>
            <a:t>sfide culturali, etiche e civili</a:t>
          </a:r>
          <a:r>
            <a:rPr lang="it-IT" sz="2100" kern="1200"/>
            <a:t>.</a:t>
          </a:r>
          <a:endParaRPr lang="en-US" sz="2100" kern="1200"/>
        </a:p>
      </dsp:txBody>
      <dsp:txXfrm>
        <a:off x="40780" y="4756059"/>
        <a:ext cx="6867880" cy="7538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422E8-C6FC-46E3-8915-0819230903CD}">
      <dsp:nvSpPr>
        <dsp:cNvPr id="0" name=""/>
        <dsp:cNvSpPr/>
      </dsp:nvSpPr>
      <dsp:spPr>
        <a:xfrm>
          <a:off x="0" y="59943"/>
          <a:ext cx="6798539" cy="115478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a:t>Con le AI generative, siamo entrati nell’era dei </a:t>
          </a:r>
          <a:r>
            <a:rPr lang="it-IT" sz="2100" b="1" kern="1200"/>
            <a:t>deepfake</a:t>
          </a:r>
          <a:r>
            <a:rPr lang="it-IT" sz="2100" kern="1200"/>
            <a:t>, della manipolazione sofisticata dell’informazione, del rischio di </a:t>
          </a:r>
          <a:r>
            <a:rPr lang="it-IT" sz="2100" b="1" kern="1200"/>
            <a:t>perdere fiducia nei nostri sensi</a:t>
          </a:r>
          <a:r>
            <a:rPr lang="it-IT" sz="2100" kern="1200"/>
            <a:t>.</a:t>
          </a:r>
          <a:endParaRPr lang="en-US" sz="2100" kern="1200"/>
        </a:p>
      </dsp:txBody>
      <dsp:txXfrm>
        <a:off x="56372" y="116315"/>
        <a:ext cx="6685795" cy="1042045"/>
      </dsp:txXfrm>
    </dsp:sp>
    <dsp:sp modelId="{1D98AFB3-D166-48B5-9A7A-D8D81F263660}">
      <dsp:nvSpPr>
        <dsp:cNvPr id="0" name=""/>
        <dsp:cNvSpPr/>
      </dsp:nvSpPr>
      <dsp:spPr>
        <a:xfrm>
          <a:off x="0" y="1275213"/>
          <a:ext cx="6798539" cy="115478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a:t>Una voce clonata, un volto generato, un documento simulato: bastano pochi secondi per </a:t>
          </a:r>
          <a:r>
            <a:rPr lang="it-IT" sz="2100" b="1" kern="1200"/>
            <a:t>creare una bugia credibile</a:t>
          </a:r>
          <a:r>
            <a:rPr lang="it-IT" sz="2100" kern="1200"/>
            <a:t>.</a:t>
          </a:r>
          <a:endParaRPr lang="en-US" sz="2100" kern="1200"/>
        </a:p>
      </dsp:txBody>
      <dsp:txXfrm>
        <a:off x="56372" y="1331585"/>
        <a:ext cx="6685795" cy="1042045"/>
      </dsp:txXfrm>
    </dsp:sp>
    <dsp:sp modelId="{468BD80F-A78F-4096-B9FD-4C4E0F0C2148}">
      <dsp:nvSpPr>
        <dsp:cNvPr id="0" name=""/>
        <dsp:cNvSpPr/>
      </dsp:nvSpPr>
      <dsp:spPr>
        <a:xfrm>
          <a:off x="0" y="2490483"/>
          <a:ext cx="6798539" cy="115478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a:t>Questo ci impone di educare le persone, soprattutto i più giovani, a </a:t>
          </a:r>
          <a:r>
            <a:rPr lang="it-IT" sz="2100" b="1" kern="1200"/>
            <a:t>un nuovo senso critico</a:t>
          </a:r>
          <a:r>
            <a:rPr lang="it-IT" sz="2100" kern="1200"/>
            <a:t>, capace di distinguere, interpretare, verificare.</a:t>
          </a:r>
          <a:endParaRPr lang="en-US" sz="2100" kern="1200"/>
        </a:p>
      </dsp:txBody>
      <dsp:txXfrm>
        <a:off x="56372" y="2546855"/>
        <a:ext cx="6685795" cy="104204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468BE5-A160-498D-9611-DC6C939F7439}"/>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9C68435-55C4-43F0-93E8-809B428999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F24F7815-402F-402E-988D-B3803FBF3E66}"/>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5" name="Segnaposto piè di pagina 4">
            <a:extLst>
              <a:ext uri="{FF2B5EF4-FFF2-40B4-BE49-F238E27FC236}">
                <a16:creationId xmlns:a16="http://schemas.microsoft.com/office/drawing/2014/main" id="{9DC9043E-FF25-492E-9B05-B554B7B03F83}"/>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DB491F1-D626-4AEC-AEB9-2A47EEE1D7E1}"/>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3688288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E9DF29-78DC-428E-BE0B-42C8FC10DE7D}"/>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A6041015-22BB-40F7-B035-5E3D3A09B281}"/>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562D482-C11E-4725-BB7D-0FD4738E8DCD}"/>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5" name="Segnaposto piè di pagina 4">
            <a:extLst>
              <a:ext uri="{FF2B5EF4-FFF2-40B4-BE49-F238E27FC236}">
                <a16:creationId xmlns:a16="http://schemas.microsoft.com/office/drawing/2014/main" id="{EF592BC0-1A1A-44CC-A846-6CABD3D6F5F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5E61D32-F265-4C88-9B4E-E154E25BE96E}"/>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417427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C34592B-DDAC-4143-ACFC-D5CF4934B43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CFB9AE2-6D34-4FB4-966F-53C34B121B71}"/>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6BDE6625-2265-4539-A5A1-8CE3E92A9039}"/>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5" name="Segnaposto piè di pagina 4">
            <a:extLst>
              <a:ext uri="{FF2B5EF4-FFF2-40B4-BE49-F238E27FC236}">
                <a16:creationId xmlns:a16="http://schemas.microsoft.com/office/drawing/2014/main" id="{B60CEBE1-B280-41E1-82C4-FDCAA810202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337F396-335E-4CAD-BE5F-F2BD193DB345}"/>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4113037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3D2CCF-6A92-4E74-BF73-02D45F520BC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126D26B-FD71-45B9-A646-E365419A8760}"/>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364A296-783F-4895-8EDA-86DAC671BB03}"/>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5" name="Segnaposto piè di pagina 4">
            <a:extLst>
              <a:ext uri="{FF2B5EF4-FFF2-40B4-BE49-F238E27FC236}">
                <a16:creationId xmlns:a16="http://schemas.microsoft.com/office/drawing/2014/main" id="{E80EB6C9-9C6D-4975-9B6C-114222E4F240}"/>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5221C28-1C27-4F9E-AB11-16D7244BF9A9}"/>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1925281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F00F60C-707C-4EF4-9248-20FD5804F87C}"/>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F1FE7D5E-0B3B-44D0-8134-02BC04EA13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180CB587-3ED9-411B-BC24-26298E97633C}"/>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5" name="Segnaposto piè di pagina 4">
            <a:extLst>
              <a:ext uri="{FF2B5EF4-FFF2-40B4-BE49-F238E27FC236}">
                <a16:creationId xmlns:a16="http://schemas.microsoft.com/office/drawing/2014/main" id="{60E1EC24-9892-470A-B438-3B56277876B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B62B1D1-8247-4385-9EDB-46822CF647E7}"/>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179959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4022B1-B817-4E71-A7AF-6C9F0E7D58A9}"/>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51200EA6-CA07-46C7-AA50-5C4D9E9C8E57}"/>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05C8705-C3ED-454E-8499-31CFA08C2B75}"/>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8404B14A-8599-41AB-BC0B-C413DEAFF068}"/>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6" name="Segnaposto piè di pagina 5">
            <a:extLst>
              <a:ext uri="{FF2B5EF4-FFF2-40B4-BE49-F238E27FC236}">
                <a16:creationId xmlns:a16="http://schemas.microsoft.com/office/drawing/2014/main" id="{B27362C0-1467-4770-8F04-373A4EBD225E}"/>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68B8C6E-10D1-4B05-98D1-66E380455E24}"/>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379983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5A0F76-BED1-4A3C-BE2D-3093E8B73423}"/>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B646985-1AE5-4BEA-870E-DAAE5DCDD5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EBD1A47B-16F0-4336-BD00-5105C552CEBE}"/>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508E479F-40F4-4132-BB8A-D90077A3FF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39C0CEA5-C058-4CE2-89C4-0EEA3262398F}"/>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3C80040-51BC-4B32-8A1B-3BCA4D16DADD}"/>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8" name="Segnaposto piè di pagina 7">
            <a:extLst>
              <a:ext uri="{FF2B5EF4-FFF2-40B4-BE49-F238E27FC236}">
                <a16:creationId xmlns:a16="http://schemas.microsoft.com/office/drawing/2014/main" id="{0BC32B35-C76A-4B92-A40C-48ED0395AA4D}"/>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25BB941B-DF09-49AB-890E-94F4B237DB04}"/>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3993690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D60AB-7CA4-4F0F-8798-0A1AD45AFAE8}"/>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BCF8CC39-AD9F-4B0E-BB56-CBC812B003D1}"/>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4" name="Segnaposto piè di pagina 3">
            <a:extLst>
              <a:ext uri="{FF2B5EF4-FFF2-40B4-BE49-F238E27FC236}">
                <a16:creationId xmlns:a16="http://schemas.microsoft.com/office/drawing/2014/main" id="{4ECE189A-38C7-4142-A729-FD62E4210FC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EA73D23-6DF0-45F8-A791-E55922F8803B}"/>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742942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8D842775-0E07-4AC0-AC23-18A5E86296D3}"/>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3" name="Segnaposto piè di pagina 2">
            <a:extLst>
              <a:ext uri="{FF2B5EF4-FFF2-40B4-BE49-F238E27FC236}">
                <a16:creationId xmlns:a16="http://schemas.microsoft.com/office/drawing/2014/main" id="{80C78810-5055-457D-928B-5BF2E1124AB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96A9B94-AB74-4EB3-967B-53B0B6D414F3}"/>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159202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E3C515-FBEB-4330-86BD-40AD639EEEA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347C9A7-A559-479D-B4DF-E4096D5B69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B3950B75-2ABA-48FB-BA4B-CF67ACC311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8E819C49-FC74-4AE2-8576-F7D2717958DE}"/>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6" name="Segnaposto piè di pagina 5">
            <a:extLst>
              <a:ext uri="{FF2B5EF4-FFF2-40B4-BE49-F238E27FC236}">
                <a16:creationId xmlns:a16="http://schemas.microsoft.com/office/drawing/2014/main" id="{04D3CBE6-65BF-406C-9EB7-1BBAB98C4BA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E2A9D2C-142C-4A1D-A7E6-6AD99ED42178}"/>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3780166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0B33D1-6C5E-44D9-B500-AF6BEEAAB3E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A166ACEB-DB48-4589-A972-DC808D0075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751BD6EF-D9EB-41E4-A238-CCDC81F0C9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64592326-B3E0-415C-9182-7761FC8DD94B}"/>
              </a:ext>
            </a:extLst>
          </p:cNvPr>
          <p:cNvSpPr>
            <a:spLocks noGrp="1"/>
          </p:cNvSpPr>
          <p:nvPr>
            <p:ph type="dt" sz="half" idx="10"/>
          </p:nvPr>
        </p:nvSpPr>
        <p:spPr/>
        <p:txBody>
          <a:bodyPr/>
          <a:lstStyle/>
          <a:p>
            <a:fld id="{9D45F071-44DB-4407-B738-4B45FDD43EC9}" type="datetimeFigureOut">
              <a:rPr lang="it-IT" smtClean="0"/>
              <a:t>23/06/2025</a:t>
            </a:fld>
            <a:endParaRPr lang="it-IT"/>
          </a:p>
        </p:txBody>
      </p:sp>
      <p:sp>
        <p:nvSpPr>
          <p:cNvPr id="6" name="Segnaposto piè di pagina 5">
            <a:extLst>
              <a:ext uri="{FF2B5EF4-FFF2-40B4-BE49-F238E27FC236}">
                <a16:creationId xmlns:a16="http://schemas.microsoft.com/office/drawing/2014/main" id="{7722E592-DEAD-453A-B9EF-60F7EFB4E9DD}"/>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87DE718-F6E2-48EE-8D0C-AFB2EA0789E8}"/>
              </a:ext>
            </a:extLst>
          </p:cNvPr>
          <p:cNvSpPr>
            <a:spLocks noGrp="1"/>
          </p:cNvSpPr>
          <p:nvPr>
            <p:ph type="sldNum" sz="quarter" idx="12"/>
          </p:nvPr>
        </p:nvSpPr>
        <p:spPr/>
        <p:txBody>
          <a:bodyPr/>
          <a:lstStyle/>
          <a:p>
            <a:fld id="{E0AEA7FE-2E0E-45D3-A354-CA0553CB1922}" type="slidenum">
              <a:rPr lang="it-IT" smtClean="0"/>
              <a:t>‹N›</a:t>
            </a:fld>
            <a:endParaRPr lang="it-IT"/>
          </a:p>
        </p:txBody>
      </p:sp>
    </p:spTree>
    <p:extLst>
      <p:ext uri="{BB962C8B-B14F-4D97-AF65-F5344CB8AC3E}">
        <p14:creationId xmlns:p14="http://schemas.microsoft.com/office/powerpoint/2010/main" val="182855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2EE2DC-0E1C-468C-B5E1-CFAD46AD43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2493A89-1B41-4106-BD81-A939A2BB6B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BDA5E1-8732-46B9-81C4-C7682E2B27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45F071-44DB-4407-B738-4B45FDD43EC9}" type="datetimeFigureOut">
              <a:rPr lang="it-IT" smtClean="0"/>
              <a:t>23/06/2025</a:t>
            </a:fld>
            <a:endParaRPr lang="it-IT"/>
          </a:p>
        </p:txBody>
      </p:sp>
      <p:sp>
        <p:nvSpPr>
          <p:cNvPr id="5" name="Segnaposto piè di pagina 4">
            <a:extLst>
              <a:ext uri="{FF2B5EF4-FFF2-40B4-BE49-F238E27FC236}">
                <a16:creationId xmlns:a16="http://schemas.microsoft.com/office/drawing/2014/main" id="{D43BC072-87BF-48BE-8B3D-C81867CAE0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132EE977-48C7-4298-8712-D94D17ED37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AEA7FE-2E0E-45D3-A354-CA0553CB1922}" type="slidenum">
              <a:rPr lang="it-IT" smtClean="0"/>
              <a:t>‹N›</a:t>
            </a:fld>
            <a:endParaRPr lang="it-IT"/>
          </a:p>
        </p:txBody>
      </p:sp>
    </p:spTree>
    <p:extLst>
      <p:ext uri="{BB962C8B-B14F-4D97-AF65-F5344CB8AC3E}">
        <p14:creationId xmlns:p14="http://schemas.microsoft.com/office/powerpoint/2010/main" val="620780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he Big Data Era in Astronomy | Tomás E. Müller Bravo">
            <a:extLst>
              <a:ext uri="{FF2B5EF4-FFF2-40B4-BE49-F238E27FC236}">
                <a16:creationId xmlns:a16="http://schemas.microsoft.com/office/drawing/2014/main" id="{3312A44E-E1B4-D327-3557-654542E3CE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30" t="9091" r="2713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410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F8068B7D-FAAD-44DE-88E2-434A356CC7E3}"/>
              </a:ext>
            </a:extLst>
          </p:cNvPr>
          <p:cNvSpPr>
            <a:spLocks noGrp="1"/>
          </p:cNvSpPr>
          <p:nvPr>
            <p:ph type="ctrTitle"/>
          </p:nvPr>
        </p:nvSpPr>
        <p:spPr>
          <a:xfrm>
            <a:off x="477981" y="1122363"/>
            <a:ext cx="5200330" cy="3204134"/>
          </a:xfrm>
        </p:spPr>
        <p:txBody>
          <a:bodyPr anchor="b">
            <a:normAutofit/>
          </a:bodyPr>
          <a:lstStyle/>
          <a:p>
            <a:pPr algn="l"/>
            <a:r>
              <a:rPr lang="it-IT" sz="5400" b="1" dirty="0">
                <a:solidFill>
                  <a:schemeClr val="bg1"/>
                </a:solidFill>
              </a:rPr>
              <a:t>Immaginazione Artificiale </a:t>
            </a:r>
          </a:p>
        </p:txBody>
      </p:sp>
      <p:sp>
        <p:nvSpPr>
          <p:cNvPr id="3" name="Sottotitolo 2">
            <a:extLst>
              <a:ext uri="{FF2B5EF4-FFF2-40B4-BE49-F238E27FC236}">
                <a16:creationId xmlns:a16="http://schemas.microsoft.com/office/drawing/2014/main" id="{1A67294F-F7AD-4CE5-A1EA-A11A3FFFB794}"/>
              </a:ext>
            </a:extLst>
          </p:cNvPr>
          <p:cNvSpPr>
            <a:spLocks noGrp="1"/>
          </p:cNvSpPr>
          <p:nvPr>
            <p:ph type="subTitle" idx="1"/>
          </p:nvPr>
        </p:nvSpPr>
        <p:spPr>
          <a:xfrm>
            <a:off x="477980" y="4872922"/>
            <a:ext cx="4568153" cy="1208141"/>
          </a:xfrm>
        </p:spPr>
        <p:txBody>
          <a:bodyPr>
            <a:noAutofit/>
          </a:bodyPr>
          <a:lstStyle/>
          <a:p>
            <a:pPr algn="l"/>
            <a:r>
              <a:rPr lang="it-IT" sz="3200" dirty="0">
                <a:solidFill>
                  <a:schemeClr val="bg1"/>
                </a:solidFill>
              </a:rPr>
              <a:t>Giovanni Della Lunga</a:t>
            </a:r>
          </a:p>
          <a:p>
            <a:pPr algn="l"/>
            <a:r>
              <a:rPr lang="it-IT" sz="1800" dirty="0">
                <a:solidFill>
                  <a:schemeClr val="bg1"/>
                </a:solidFill>
              </a:rPr>
              <a:t>Università degli Studi di Bologna</a:t>
            </a:r>
          </a:p>
          <a:p>
            <a:pPr algn="l"/>
            <a:r>
              <a:rPr lang="it-IT" sz="1800" dirty="0">
                <a:solidFill>
                  <a:schemeClr val="bg1"/>
                </a:solidFill>
              </a:rPr>
              <a:t>AIAF (Associazione Italiana Analisti Finanziari)</a:t>
            </a:r>
          </a:p>
          <a:p>
            <a:pPr algn="l"/>
            <a:r>
              <a:rPr lang="it-IT" sz="1800" dirty="0">
                <a:solidFill>
                  <a:schemeClr val="bg1"/>
                </a:solidFill>
              </a:rPr>
              <a:t>giovanni.dellalunga@unibo.it</a:t>
            </a:r>
          </a:p>
        </p:txBody>
      </p:sp>
      <p:sp>
        <p:nvSpPr>
          <p:cNvPr id="4107" name="Rectangle 410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63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1500"/>
                                  </p:stCondLst>
                                  <p:iterate>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7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8B8F2BB-2573-6BAE-3FDD-5FD7AF2EE221}"/>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Tutto comincia con una retta…</a:t>
            </a:r>
          </a:p>
        </p:txBody>
      </p:sp>
      <p:pic>
        <p:nvPicPr>
          <p:cNvPr id="5" name="Immagine 4" descr="Immagine che contiene diagramma, linea, testo, Diagramma&#10;&#10;Il contenuto generato dall'IA potrebbe non essere corretto.">
            <a:extLst>
              <a:ext uri="{FF2B5EF4-FFF2-40B4-BE49-F238E27FC236}">
                <a16:creationId xmlns:a16="http://schemas.microsoft.com/office/drawing/2014/main" id="{951EEBEB-350A-EAE4-992E-2C6C4EB44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91" y="390832"/>
            <a:ext cx="10955437" cy="4519114"/>
          </a:xfrm>
          <a:prstGeom prst="rect">
            <a:avLst/>
          </a:prstGeom>
        </p:spPr>
      </p:pic>
    </p:spTree>
    <p:extLst>
      <p:ext uri="{BB962C8B-B14F-4D97-AF65-F5344CB8AC3E}">
        <p14:creationId xmlns:p14="http://schemas.microsoft.com/office/powerpoint/2010/main" val="3224305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D5FC17-5438-2345-0A19-D4150C2DA77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A191172-5A60-69E0-C9F3-41CC32B9AFD7}"/>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Tutto comincia con una retta…</a:t>
            </a:r>
          </a:p>
        </p:txBody>
      </p:sp>
      <p:pic>
        <p:nvPicPr>
          <p:cNvPr id="5" name="Immagine 4" descr="Immagine che contiene linea, diagramma, Diagramma&#10;&#10;Il contenuto generato dall'IA potrebbe non essere corretto.">
            <a:extLst>
              <a:ext uri="{FF2B5EF4-FFF2-40B4-BE49-F238E27FC236}">
                <a16:creationId xmlns:a16="http://schemas.microsoft.com/office/drawing/2014/main" id="{0F8620CE-201E-15D6-45B0-8C4D46FBB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91" y="390832"/>
            <a:ext cx="10955437" cy="4519114"/>
          </a:xfrm>
          <a:prstGeom prst="rect">
            <a:avLst/>
          </a:prstGeom>
        </p:spPr>
      </p:pic>
    </p:spTree>
    <p:extLst>
      <p:ext uri="{BB962C8B-B14F-4D97-AF65-F5344CB8AC3E}">
        <p14:creationId xmlns:p14="http://schemas.microsoft.com/office/powerpoint/2010/main" val="1968277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trix 5 è in arrivo! Drew Goddard alla regia con un'idea &quot;incredibile&quot; per  la saga - CorriereNerd.it">
            <a:extLst>
              <a:ext uri="{FF2B5EF4-FFF2-40B4-BE49-F238E27FC236}">
                <a16:creationId xmlns:a16="http://schemas.microsoft.com/office/drawing/2014/main" id="{9B5B11AF-61B1-CC42-5A1E-461F0AC690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CCC61A9-CF14-F669-AE81-207DC16B2F4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Cosa «vede» una macchina?</a:t>
            </a:r>
          </a:p>
        </p:txBody>
      </p:sp>
    </p:spTree>
    <p:extLst>
      <p:ext uri="{BB962C8B-B14F-4D97-AF65-F5344CB8AC3E}">
        <p14:creationId xmlns:p14="http://schemas.microsoft.com/office/powerpoint/2010/main" val="525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5569B45-19D3-FC02-43A0-EEFDF3B31D57}"/>
              </a:ext>
            </a:extLst>
          </p:cNvPr>
          <p:cNvSpPr>
            <a:spLocks noGrp="1"/>
          </p:cNvSpPr>
          <p:nvPr>
            <p:ph type="title"/>
          </p:nvPr>
        </p:nvSpPr>
        <p:spPr/>
        <p:txBody>
          <a:bodyPr/>
          <a:lstStyle/>
          <a:p>
            <a:r>
              <a:rPr lang="it-IT" dirty="0"/>
              <a:t>Cosa «vede» una macchina?</a:t>
            </a:r>
          </a:p>
        </p:txBody>
      </p:sp>
      <p:pic>
        <p:nvPicPr>
          <p:cNvPr id="5" name="Immagine 4">
            <a:extLst>
              <a:ext uri="{FF2B5EF4-FFF2-40B4-BE49-F238E27FC236}">
                <a16:creationId xmlns:a16="http://schemas.microsoft.com/office/drawing/2014/main" id="{47306E3E-FFC1-EB86-7154-5D3119967310}"/>
              </a:ext>
            </a:extLst>
          </p:cNvPr>
          <p:cNvPicPr>
            <a:picLocks noChangeAspect="1"/>
          </p:cNvPicPr>
          <p:nvPr/>
        </p:nvPicPr>
        <p:blipFill>
          <a:blip r:embed="rId2"/>
          <a:stretch>
            <a:fillRect/>
          </a:stretch>
        </p:blipFill>
        <p:spPr>
          <a:xfrm>
            <a:off x="838200" y="1920704"/>
            <a:ext cx="4429125" cy="4400550"/>
          </a:xfrm>
          <a:prstGeom prst="rect">
            <a:avLst/>
          </a:prstGeom>
        </p:spPr>
      </p:pic>
      <p:pic>
        <p:nvPicPr>
          <p:cNvPr id="7" name="Immagine 6">
            <a:extLst>
              <a:ext uri="{FF2B5EF4-FFF2-40B4-BE49-F238E27FC236}">
                <a16:creationId xmlns:a16="http://schemas.microsoft.com/office/drawing/2014/main" id="{5ACA5070-DD37-31C1-8FF7-AD9162BE70EF}"/>
              </a:ext>
            </a:extLst>
          </p:cNvPr>
          <p:cNvPicPr>
            <a:picLocks noChangeAspect="1"/>
          </p:cNvPicPr>
          <p:nvPr/>
        </p:nvPicPr>
        <p:blipFill>
          <a:blip r:embed="rId3"/>
          <a:stretch>
            <a:fillRect/>
          </a:stretch>
        </p:blipFill>
        <p:spPr>
          <a:xfrm>
            <a:off x="6924677" y="1920704"/>
            <a:ext cx="4429124" cy="4400550"/>
          </a:xfrm>
          <a:prstGeom prst="rect">
            <a:avLst/>
          </a:prstGeom>
        </p:spPr>
      </p:pic>
    </p:spTree>
    <p:extLst>
      <p:ext uri="{BB962C8B-B14F-4D97-AF65-F5344CB8AC3E}">
        <p14:creationId xmlns:p14="http://schemas.microsoft.com/office/powerpoint/2010/main" val="1408393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780623-A639-6285-6648-7E8695DCCEC2}"/>
              </a:ext>
            </a:extLst>
          </p:cNvPr>
          <p:cNvSpPr>
            <a:spLocks noGrp="1"/>
          </p:cNvSpPr>
          <p:nvPr>
            <p:ph type="title"/>
          </p:nvPr>
        </p:nvSpPr>
        <p:spPr/>
        <p:txBody>
          <a:bodyPr/>
          <a:lstStyle/>
          <a:p>
            <a:r>
              <a:rPr lang="it-IT" dirty="0"/>
              <a:t>Riconoscere vuol dire Classificare!</a:t>
            </a:r>
          </a:p>
        </p:txBody>
      </p:sp>
      <p:pic>
        <p:nvPicPr>
          <p:cNvPr id="5" name="Immagine 4" descr="Immagine che contiene vestiti, calzature, tacchi alti, moda&#10;&#10;Descrizione generata automaticamente">
            <a:extLst>
              <a:ext uri="{FF2B5EF4-FFF2-40B4-BE49-F238E27FC236}">
                <a16:creationId xmlns:a16="http://schemas.microsoft.com/office/drawing/2014/main" id="{E2390FD3-FA37-1B17-BA3F-754C04B68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5159" y="1499317"/>
            <a:ext cx="6041682" cy="3859366"/>
          </a:xfrm>
          <a:prstGeom prst="rect">
            <a:avLst/>
          </a:prstGeom>
        </p:spPr>
      </p:pic>
      <p:sp>
        <p:nvSpPr>
          <p:cNvPr id="6" name="Segnaposto contenuto 2">
            <a:extLst>
              <a:ext uri="{FF2B5EF4-FFF2-40B4-BE49-F238E27FC236}">
                <a16:creationId xmlns:a16="http://schemas.microsoft.com/office/drawing/2014/main" id="{4389574C-84E3-A328-7DF9-7097C2487463}"/>
              </a:ext>
            </a:extLst>
          </p:cNvPr>
          <p:cNvSpPr>
            <a:spLocks noGrp="1"/>
          </p:cNvSpPr>
          <p:nvPr>
            <p:ph idx="1"/>
          </p:nvPr>
        </p:nvSpPr>
        <p:spPr>
          <a:xfrm>
            <a:off x="838200" y="5585253"/>
            <a:ext cx="10515600" cy="907621"/>
          </a:xfrm>
        </p:spPr>
        <p:txBody>
          <a:bodyPr/>
          <a:lstStyle/>
          <a:p>
            <a:r>
              <a:rPr lang="it-IT" dirty="0"/>
              <a:t>Quali immagini rappresentano delle scarpe?</a:t>
            </a:r>
          </a:p>
        </p:txBody>
      </p:sp>
    </p:spTree>
    <p:extLst>
      <p:ext uri="{BB962C8B-B14F-4D97-AF65-F5344CB8AC3E}">
        <p14:creationId xmlns:p14="http://schemas.microsoft.com/office/powerpoint/2010/main" val="343351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780623-A639-6285-6648-7E8695DCCEC2}"/>
              </a:ext>
            </a:extLst>
          </p:cNvPr>
          <p:cNvSpPr>
            <a:spLocks noGrp="1"/>
          </p:cNvSpPr>
          <p:nvPr>
            <p:ph type="title"/>
          </p:nvPr>
        </p:nvSpPr>
        <p:spPr/>
        <p:txBody>
          <a:bodyPr/>
          <a:lstStyle/>
          <a:p>
            <a:r>
              <a:rPr lang="it-IT" dirty="0"/>
              <a:t>Riconoscere vuol dire Classificare!</a:t>
            </a:r>
          </a:p>
        </p:txBody>
      </p:sp>
      <p:sp>
        <p:nvSpPr>
          <p:cNvPr id="3" name="Segnaposto contenuto 2">
            <a:extLst>
              <a:ext uri="{FF2B5EF4-FFF2-40B4-BE49-F238E27FC236}">
                <a16:creationId xmlns:a16="http://schemas.microsoft.com/office/drawing/2014/main" id="{5AA38D65-1997-B192-C69F-2AEDD745F069}"/>
              </a:ext>
            </a:extLst>
          </p:cNvPr>
          <p:cNvSpPr>
            <a:spLocks noGrp="1"/>
          </p:cNvSpPr>
          <p:nvPr>
            <p:ph idx="1"/>
          </p:nvPr>
        </p:nvSpPr>
        <p:spPr>
          <a:xfrm>
            <a:off x="838200" y="5641674"/>
            <a:ext cx="10515600" cy="851201"/>
          </a:xfrm>
        </p:spPr>
        <p:txBody>
          <a:bodyPr/>
          <a:lstStyle/>
          <a:p>
            <a:r>
              <a:rPr lang="it-IT" dirty="0"/>
              <a:t>Ad una «scarpa» sono associate molte forme diverse…</a:t>
            </a:r>
          </a:p>
        </p:txBody>
      </p:sp>
      <p:pic>
        <p:nvPicPr>
          <p:cNvPr id="5" name="Immagine 4" descr="Immagine che contiene calzature, scarpa, moda&#10;&#10;Descrizione generata automaticamente">
            <a:extLst>
              <a:ext uri="{FF2B5EF4-FFF2-40B4-BE49-F238E27FC236}">
                <a16:creationId xmlns:a16="http://schemas.microsoft.com/office/drawing/2014/main" id="{C0C50662-EFC9-BA19-9403-4D14BE97A0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8562" y="1562100"/>
            <a:ext cx="4714875" cy="3733800"/>
          </a:xfrm>
          <a:prstGeom prst="rect">
            <a:avLst/>
          </a:prstGeom>
        </p:spPr>
      </p:pic>
    </p:spTree>
    <p:extLst>
      <p:ext uri="{BB962C8B-B14F-4D97-AF65-F5344CB8AC3E}">
        <p14:creationId xmlns:p14="http://schemas.microsoft.com/office/powerpoint/2010/main" val="1599794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780623-A639-6285-6648-7E8695DCCEC2}"/>
              </a:ext>
            </a:extLst>
          </p:cNvPr>
          <p:cNvSpPr>
            <a:spLocks noGrp="1"/>
          </p:cNvSpPr>
          <p:nvPr>
            <p:ph type="title"/>
          </p:nvPr>
        </p:nvSpPr>
        <p:spPr/>
        <p:txBody>
          <a:bodyPr/>
          <a:lstStyle/>
          <a:p>
            <a:r>
              <a:rPr lang="it-IT" dirty="0"/>
              <a:t>Riconoscere vuol dire Classificare!</a:t>
            </a:r>
          </a:p>
        </p:txBody>
      </p:sp>
      <p:pic>
        <p:nvPicPr>
          <p:cNvPr id="5" name="Immagine 4" descr="Immagine che contiene testo, schermata, frutto, diagramma&#10;&#10;Descrizione generata automaticamente">
            <a:extLst>
              <a:ext uri="{FF2B5EF4-FFF2-40B4-BE49-F238E27FC236}">
                <a16:creationId xmlns:a16="http://schemas.microsoft.com/office/drawing/2014/main" id="{73DB747A-E075-DA65-BF38-94612A69DE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810146"/>
            <a:ext cx="8763000" cy="4773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7828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0780623-A639-6285-6648-7E8695DCCEC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Riconoscere vuol dire Classificare!</a:t>
            </a:r>
          </a:p>
        </p:txBody>
      </p:sp>
      <p:pic>
        <p:nvPicPr>
          <p:cNvPr id="5" name="Immagine 4" descr="Immagine che contiene testo, schermata, Rettangolo, diagramma&#10;&#10;Descrizione generata automaticamente">
            <a:extLst>
              <a:ext uri="{FF2B5EF4-FFF2-40B4-BE49-F238E27FC236}">
                <a16:creationId xmlns:a16="http://schemas.microsoft.com/office/drawing/2014/main" id="{FDB3E9F6-051B-D217-D79D-A20750AB6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0809" y="1675227"/>
            <a:ext cx="8450381" cy="4394199"/>
          </a:xfrm>
          <a:prstGeom prst="rect">
            <a:avLst/>
          </a:prstGeom>
        </p:spPr>
      </p:pic>
    </p:spTree>
    <p:extLst>
      <p:ext uri="{BB962C8B-B14F-4D97-AF65-F5344CB8AC3E}">
        <p14:creationId xmlns:p14="http://schemas.microsoft.com/office/powerpoint/2010/main" val="3859171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1BA7680-B1FB-4B6B-2155-45DD5D6C4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751559D3-F689-FD5D-9ED6-39148A227A86}"/>
              </a:ext>
            </a:extLst>
          </p:cNvPr>
          <p:cNvPicPr>
            <a:picLocks noChangeAspect="1"/>
          </p:cNvPicPr>
          <p:nvPr/>
        </p:nvPicPr>
        <p:blipFill>
          <a:blip r:embed="rId2"/>
          <a:srcRect t="12587" r="9091"/>
          <a:stretch>
            <a:fillRect/>
          </a:stretch>
        </p:blipFill>
        <p:spPr>
          <a:xfrm>
            <a:off x="20" y="-1"/>
            <a:ext cx="12191980" cy="6858001"/>
          </a:xfrm>
          <a:prstGeom prst="rect">
            <a:avLst/>
          </a:prstGeom>
        </p:spPr>
      </p:pic>
      <p:sp>
        <p:nvSpPr>
          <p:cNvPr id="19" name="Rectangle 18">
            <a:extLst>
              <a:ext uri="{FF2B5EF4-FFF2-40B4-BE49-F238E27FC236}">
                <a16:creationId xmlns:a16="http://schemas.microsoft.com/office/drawing/2014/main" id="{A9CCD9CD-49AE-3D3E-923B-81ECD3FBF7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32383"/>
            <a:ext cx="12192000" cy="4525617"/>
          </a:xfrm>
          <a:prstGeom prst="rect">
            <a:avLst/>
          </a:prstGeom>
          <a:gradFill>
            <a:gsLst>
              <a:gs pos="0">
                <a:srgbClr val="000000">
                  <a:alpha val="0"/>
                </a:srgbClr>
              </a:gs>
              <a:gs pos="55000">
                <a:srgbClr val="000000">
                  <a:alpha val="35000"/>
                </a:srgbClr>
              </a:gs>
              <a:gs pos="100000">
                <a:srgbClr val="000000">
                  <a:alpha val="4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E4C15364-BE70-9983-8170-027F8D4C4BDF}"/>
              </a:ext>
            </a:extLst>
          </p:cNvPr>
          <p:cNvSpPr>
            <a:spLocks noGrp="1"/>
          </p:cNvSpPr>
          <p:nvPr>
            <p:ph type="title"/>
          </p:nvPr>
        </p:nvSpPr>
        <p:spPr>
          <a:xfrm>
            <a:off x="624506" y="3991500"/>
            <a:ext cx="8837546" cy="1870483"/>
          </a:xfrm>
        </p:spPr>
        <p:txBody>
          <a:bodyPr vert="horz" lIns="91440" tIns="45720" rIns="91440" bIns="45720" rtlCol="0" anchor="b">
            <a:normAutofit/>
          </a:bodyPr>
          <a:lstStyle/>
          <a:p>
            <a:r>
              <a:rPr lang="en-US" b="1">
                <a:solidFill>
                  <a:srgbClr val="FFFFFF"/>
                </a:solidFill>
              </a:rPr>
              <a:t>Deep Learning	</a:t>
            </a:r>
          </a:p>
        </p:txBody>
      </p:sp>
      <p:sp>
        <p:nvSpPr>
          <p:cNvPr id="5" name="Segnaposto testo 4">
            <a:extLst>
              <a:ext uri="{FF2B5EF4-FFF2-40B4-BE49-F238E27FC236}">
                <a16:creationId xmlns:a16="http://schemas.microsoft.com/office/drawing/2014/main" id="{B096B990-B4FF-CA1C-91BD-BD44256B439E}"/>
              </a:ext>
            </a:extLst>
          </p:cNvPr>
          <p:cNvSpPr>
            <a:spLocks noGrp="1"/>
          </p:cNvSpPr>
          <p:nvPr>
            <p:ph type="body" idx="1"/>
          </p:nvPr>
        </p:nvSpPr>
        <p:spPr>
          <a:xfrm>
            <a:off x="624506" y="5917399"/>
            <a:ext cx="8837546" cy="644789"/>
          </a:xfrm>
        </p:spPr>
        <p:txBody>
          <a:bodyPr vert="horz" lIns="91440" tIns="45720" rIns="91440" bIns="45720" rtlCol="0">
            <a:normAutofit/>
          </a:bodyPr>
          <a:lstStyle/>
          <a:p>
            <a:pPr>
              <a:lnSpc>
                <a:spcPct val="120000"/>
              </a:lnSpc>
            </a:pPr>
            <a:r>
              <a:rPr lang="en-US">
                <a:solidFill>
                  <a:srgbClr val="FFFFFF"/>
                </a:solidFill>
              </a:rPr>
              <a:t>Reti Neurali Artificiali</a:t>
            </a:r>
          </a:p>
        </p:txBody>
      </p:sp>
    </p:spTree>
    <p:extLst>
      <p:ext uri="{BB962C8B-B14F-4D97-AF65-F5344CB8AC3E}">
        <p14:creationId xmlns:p14="http://schemas.microsoft.com/office/powerpoint/2010/main" val="130961746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780623-A639-6285-6648-7E8695DCCEC2}"/>
              </a:ext>
            </a:extLst>
          </p:cNvPr>
          <p:cNvSpPr>
            <a:spLocks noGrp="1"/>
          </p:cNvSpPr>
          <p:nvPr>
            <p:ph type="title"/>
          </p:nvPr>
        </p:nvSpPr>
        <p:spPr>
          <a:xfrm>
            <a:off x="356287" y="365126"/>
            <a:ext cx="10515600" cy="821124"/>
          </a:xfrm>
        </p:spPr>
        <p:txBody>
          <a:bodyPr>
            <a:normAutofit/>
          </a:bodyPr>
          <a:lstStyle/>
          <a:p>
            <a:r>
              <a:rPr lang="it-IT" sz="3600" dirty="0"/>
              <a:t>Cos’è una Rete Neurale? L’analogia Biologica</a:t>
            </a:r>
          </a:p>
        </p:txBody>
      </p:sp>
      <p:pic>
        <p:nvPicPr>
          <p:cNvPr id="5122" name="Picture 2" descr="What Is a Neuron? Diagrams, Types, Function, and More">
            <a:extLst>
              <a:ext uri="{FF2B5EF4-FFF2-40B4-BE49-F238E27FC236}">
                <a16:creationId xmlns:a16="http://schemas.microsoft.com/office/drawing/2014/main" id="{66730756-F3F7-0150-BE6F-AB77B8779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050" y="1443553"/>
            <a:ext cx="7012952" cy="5167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D02F55E3-7ED5-70B2-DDB6-13481041415B}"/>
              </a:ext>
            </a:extLst>
          </p:cNvPr>
          <p:cNvSpPr>
            <a:spLocks noGrp="1"/>
          </p:cNvSpPr>
          <p:nvPr>
            <p:ph idx="1"/>
          </p:nvPr>
        </p:nvSpPr>
        <p:spPr>
          <a:xfrm>
            <a:off x="367998" y="1443554"/>
            <a:ext cx="4117505" cy="5167312"/>
          </a:xfrm>
          <a:ln>
            <a:solidFill>
              <a:srgbClr val="002060"/>
            </a:solidFill>
          </a:ln>
        </p:spPr>
        <p:txBody>
          <a:bodyPr>
            <a:normAutofit/>
          </a:bodyPr>
          <a:lstStyle/>
          <a:p>
            <a:pPr marL="0" indent="0">
              <a:buNone/>
            </a:pPr>
            <a:endParaRPr lang="it-IT" sz="2400" b="1" dirty="0"/>
          </a:p>
          <a:p>
            <a:pPr marL="0" indent="0">
              <a:buNone/>
            </a:pPr>
            <a:r>
              <a:rPr lang="it-IT" sz="2400" b="1" dirty="0"/>
              <a:t>Ricezione del segnale</a:t>
            </a:r>
            <a:endParaRPr lang="it-IT" sz="2400" dirty="0"/>
          </a:p>
          <a:p>
            <a:r>
              <a:rPr lang="it-IT" sz="2400" dirty="0"/>
              <a:t>Un neurone biologico riceve segnali attraverso le sue strutture dendritiche, che sono estensioni ramificate che catturano i segnali chimici inviati da altri neuroni attraverso le sinapsi. </a:t>
            </a:r>
          </a:p>
          <a:p>
            <a:r>
              <a:rPr lang="it-IT" sz="2400" dirty="0"/>
              <a:t>Questi segnali chimici, noti come neurotrasmettitori, vengono convertiti in segnali elettrici all'interno del neurone.</a:t>
            </a:r>
          </a:p>
          <a:p>
            <a:endParaRPr lang="it-IT" sz="2400" dirty="0"/>
          </a:p>
        </p:txBody>
      </p:sp>
    </p:spTree>
    <p:extLst>
      <p:ext uri="{BB962C8B-B14F-4D97-AF65-F5344CB8AC3E}">
        <p14:creationId xmlns:p14="http://schemas.microsoft.com/office/powerpoint/2010/main" val="3383097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603504"/>
            <a:ext cx="4361686" cy="1527048"/>
          </a:xfrm>
        </p:spPr>
        <p:txBody>
          <a:bodyPr anchor="b">
            <a:normAutofit/>
          </a:bodyPr>
          <a:lstStyle/>
          <a:p>
            <a:r>
              <a:rPr dirty="0" err="1"/>
              <a:t>Introduzione</a:t>
            </a:r>
            <a:endParaRPr dirty="0"/>
          </a:p>
        </p:txBody>
      </p:sp>
      <p:sp>
        <p:nvSpPr>
          <p:cNvPr id="3" name="Content Placeholder 2"/>
          <p:cNvSpPr>
            <a:spLocks noGrp="1"/>
          </p:cNvSpPr>
          <p:nvPr>
            <p:ph idx="1"/>
          </p:nvPr>
        </p:nvSpPr>
        <p:spPr>
          <a:xfrm>
            <a:off x="612647" y="2212848"/>
            <a:ext cx="4361687" cy="4096512"/>
          </a:xfrm>
        </p:spPr>
        <p:txBody>
          <a:bodyPr>
            <a:normAutofit/>
          </a:bodyPr>
          <a:lstStyle/>
          <a:p>
            <a:r>
              <a:rPr lang="it-IT" sz="2400" dirty="0"/>
              <a:t>Oggi non parleremo di circuiti, codici o equazioni. Parleremo di qualcosa che fino a poco tempo fa sembrava appartenere solo al mondo umano: l’immaginazione.</a:t>
            </a:r>
          </a:p>
          <a:p>
            <a:r>
              <a:rPr lang="it-IT" sz="2400" dirty="0"/>
              <a:t>L’intelligenza artificiale generativa genera, produce, crea. Ma cosa vuol dire davvero? E cosa cambia per noi?</a:t>
            </a:r>
          </a:p>
        </p:txBody>
      </p:sp>
      <p:pic>
        <p:nvPicPr>
          <p:cNvPr id="5" name="Immagine 4" descr="Immagine che contiene dipinto, disegno, schizzo, arte&#10;&#10;Il contenuto generato dall'IA potrebbe non essere corretto.">
            <a:extLst>
              <a:ext uri="{FF2B5EF4-FFF2-40B4-BE49-F238E27FC236}">
                <a16:creationId xmlns:a16="http://schemas.microsoft.com/office/drawing/2014/main" id="{E64178E5-B971-DB39-B438-9320A20C0E87}"/>
              </a:ext>
            </a:extLst>
          </p:cNvPr>
          <p:cNvPicPr>
            <a:picLocks noChangeAspect="1"/>
          </p:cNvPicPr>
          <p:nvPr/>
        </p:nvPicPr>
        <p:blipFill>
          <a:blip r:embed="rId2"/>
          <a:srcRect l="7067"/>
          <a:stretch>
            <a:fillRect/>
          </a:stretch>
        </p:blipFill>
        <p:spPr>
          <a:xfrm>
            <a:off x="5818632" y="-1"/>
            <a:ext cx="6373368" cy="68580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E68F3E06-E338-CACB-F33F-EDD9E89E6E54}"/>
              </a:ext>
            </a:extLst>
          </p:cNvPr>
          <p:cNvSpPr/>
          <p:nvPr/>
        </p:nvSpPr>
        <p:spPr>
          <a:xfrm>
            <a:off x="604643" y="4111977"/>
            <a:ext cx="3880860" cy="2119489"/>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00780623-A639-6285-6648-7E8695DCCEC2}"/>
              </a:ext>
            </a:extLst>
          </p:cNvPr>
          <p:cNvSpPr>
            <a:spLocks noGrp="1"/>
          </p:cNvSpPr>
          <p:nvPr>
            <p:ph type="title"/>
          </p:nvPr>
        </p:nvSpPr>
        <p:spPr>
          <a:xfrm>
            <a:off x="356287" y="365126"/>
            <a:ext cx="10515600" cy="821124"/>
          </a:xfrm>
        </p:spPr>
        <p:txBody>
          <a:bodyPr>
            <a:normAutofit/>
          </a:bodyPr>
          <a:lstStyle/>
          <a:p>
            <a:r>
              <a:rPr lang="it-IT" sz="3600" dirty="0"/>
              <a:t>Cos’è una Rete Neurale? L’analogia Biologica</a:t>
            </a:r>
          </a:p>
        </p:txBody>
      </p:sp>
      <p:pic>
        <p:nvPicPr>
          <p:cNvPr id="5122" name="Picture 2" descr="What Is a Neuron? Diagrams, Types, Function, and More">
            <a:extLst>
              <a:ext uri="{FF2B5EF4-FFF2-40B4-BE49-F238E27FC236}">
                <a16:creationId xmlns:a16="http://schemas.microsoft.com/office/drawing/2014/main" id="{66730756-F3F7-0150-BE6F-AB77B8779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050" y="1443553"/>
            <a:ext cx="7012952" cy="5167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D02F55E3-7ED5-70B2-DDB6-13481041415B}"/>
              </a:ext>
            </a:extLst>
          </p:cNvPr>
          <p:cNvSpPr>
            <a:spLocks noGrp="1"/>
          </p:cNvSpPr>
          <p:nvPr>
            <p:ph idx="1"/>
          </p:nvPr>
        </p:nvSpPr>
        <p:spPr>
          <a:xfrm>
            <a:off x="367998" y="1443554"/>
            <a:ext cx="4117505" cy="5167312"/>
          </a:xfrm>
          <a:ln>
            <a:solidFill>
              <a:schemeClr val="accent5">
                <a:lumMod val="50000"/>
              </a:schemeClr>
            </a:solidFill>
          </a:ln>
        </p:spPr>
        <p:txBody>
          <a:bodyPr>
            <a:normAutofit/>
          </a:bodyPr>
          <a:lstStyle/>
          <a:p>
            <a:pPr marL="0" indent="0" algn="l">
              <a:buNone/>
            </a:pPr>
            <a:endParaRPr lang="it-IT" sz="2400" b="1" i="0" dirty="0">
              <a:solidFill>
                <a:srgbClr val="0D0D0D"/>
              </a:solidFill>
              <a:effectLst/>
              <a:highlight>
                <a:srgbClr val="FFFFFF"/>
              </a:highlight>
              <a:latin typeface="ui-sans-serif"/>
            </a:endParaRPr>
          </a:p>
          <a:p>
            <a:pPr marL="0" indent="0" algn="l">
              <a:buNone/>
            </a:pPr>
            <a:r>
              <a:rPr lang="it-IT" sz="2400" b="1" i="0" dirty="0">
                <a:solidFill>
                  <a:srgbClr val="0D0D0D"/>
                </a:solidFill>
                <a:effectLst/>
                <a:highlight>
                  <a:srgbClr val="FFFFFF"/>
                </a:highlight>
                <a:latin typeface="ui-sans-serif"/>
              </a:rPr>
              <a:t>Processamento del segnale</a:t>
            </a:r>
            <a:endParaRPr lang="it-IT" sz="2400" b="0" i="0" dirty="0">
              <a:solidFill>
                <a:srgbClr val="0D0D0D"/>
              </a:solidFill>
              <a:effectLst/>
              <a:highlight>
                <a:srgbClr val="FFFFFF"/>
              </a:highlight>
              <a:latin typeface="ui-sans-serif"/>
            </a:endParaRPr>
          </a:p>
          <a:p>
            <a:pPr algn="l">
              <a:buFont typeface="Arial" panose="020B0604020202020204" pitchFamily="34" charset="0"/>
              <a:buChar char="•"/>
            </a:pPr>
            <a:r>
              <a:rPr lang="it-IT" sz="2400" b="0" i="0" dirty="0">
                <a:solidFill>
                  <a:srgbClr val="0D0D0D"/>
                </a:solidFill>
                <a:effectLst/>
                <a:highlight>
                  <a:srgbClr val="FFFFFF"/>
                </a:highlight>
                <a:latin typeface="ui-sans-serif"/>
              </a:rPr>
              <a:t>I segnali elettrici ricevuti dai dendriti si propagano verso il corpo cellulare del neurone, dove vengono </a:t>
            </a:r>
            <a:r>
              <a:rPr lang="it-IT" sz="2400" b="1" i="0" dirty="0">
                <a:solidFill>
                  <a:srgbClr val="0D0D0D"/>
                </a:solidFill>
                <a:effectLst/>
                <a:highlight>
                  <a:srgbClr val="FFFFFF"/>
                </a:highlight>
                <a:latin typeface="ui-sans-serif"/>
              </a:rPr>
              <a:t>integrati</a:t>
            </a:r>
            <a:r>
              <a:rPr lang="it-IT" sz="2400" b="0" i="0" dirty="0">
                <a:solidFill>
                  <a:srgbClr val="0D0D0D"/>
                </a:solidFill>
                <a:effectLst/>
                <a:highlight>
                  <a:srgbClr val="FFFFFF"/>
                </a:highlight>
                <a:latin typeface="ui-sans-serif"/>
              </a:rPr>
              <a:t> e processati. </a:t>
            </a:r>
          </a:p>
          <a:p>
            <a:pPr algn="l">
              <a:buFont typeface="Arial" panose="020B0604020202020204" pitchFamily="34" charset="0"/>
              <a:buChar char="•"/>
            </a:pPr>
            <a:r>
              <a:rPr lang="it-IT" sz="2400" b="0" i="0" dirty="0">
                <a:solidFill>
                  <a:srgbClr val="0D0D0D"/>
                </a:solidFill>
                <a:effectLst/>
                <a:highlight>
                  <a:srgbClr val="FFFF00"/>
                </a:highlight>
                <a:latin typeface="ui-sans-serif"/>
              </a:rPr>
              <a:t>Se la </a:t>
            </a:r>
            <a:r>
              <a:rPr lang="it-IT" sz="2400" b="1" i="0" dirty="0">
                <a:solidFill>
                  <a:srgbClr val="0D0D0D"/>
                </a:solidFill>
                <a:effectLst/>
                <a:highlight>
                  <a:srgbClr val="FFFF00"/>
                </a:highlight>
                <a:latin typeface="ui-sans-serif"/>
              </a:rPr>
              <a:t>somma</a:t>
            </a:r>
            <a:r>
              <a:rPr lang="it-IT" sz="2400" b="0" i="0" dirty="0">
                <a:solidFill>
                  <a:srgbClr val="0D0D0D"/>
                </a:solidFill>
                <a:effectLst/>
                <a:highlight>
                  <a:srgbClr val="FFFF00"/>
                </a:highlight>
                <a:latin typeface="ui-sans-serif"/>
              </a:rPr>
              <a:t> dei segnali eccitatori e inibitori raggiunge una certa soglia, il neurone genera un potenziale d'azione, un impulso elettrico che viaggia lungo l'assone.</a:t>
            </a:r>
          </a:p>
        </p:txBody>
      </p:sp>
    </p:spTree>
    <p:extLst>
      <p:ext uri="{BB962C8B-B14F-4D97-AF65-F5344CB8AC3E}">
        <p14:creationId xmlns:p14="http://schemas.microsoft.com/office/powerpoint/2010/main" val="1172651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780623-A639-6285-6648-7E8695DCCEC2}"/>
              </a:ext>
            </a:extLst>
          </p:cNvPr>
          <p:cNvSpPr>
            <a:spLocks noGrp="1"/>
          </p:cNvSpPr>
          <p:nvPr>
            <p:ph type="title"/>
          </p:nvPr>
        </p:nvSpPr>
        <p:spPr>
          <a:xfrm>
            <a:off x="356287" y="365126"/>
            <a:ext cx="10515600" cy="821124"/>
          </a:xfrm>
        </p:spPr>
        <p:txBody>
          <a:bodyPr>
            <a:normAutofit/>
          </a:bodyPr>
          <a:lstStyle/>
          <a:p>
            <a:r>
              <a:rPr lang="it-IT" sz="3600" dirty="0"/>
              <a:t>Cos’è una Rete Neurale? L’analogia Biologica</a:t>
            </a:r>
          </a:p>
        </p:txBody>
      </p:sp>
      <p:pic>
        <p:nvPicPr>
          <p:cNvPr id="5122" name="Picture 2" descr="What Is a Neuron? Diagrams, Types, Function, and More">
            <a:extLst>
              <a:ext uri="{FF2B5EF4-FFF2-40B4-BE49-F238E27FC236}">
                <a16:creationId xmlns:a16="http://schemas.microsoft.com/office/drawing/2014/main" id="{66730756-F3F7-0150-BE6F-AB77B8779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050" y="1443553"/>
            <a:ext cx="7012952" cy="5167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D02F55E3-7ED5-70B2-DDB6-13481041415B}"/>
              </a:ext>
            </a:extLst>
          </p:cNvPr>
          <p:cNvSpPr>
            <a:spLocks noGrp="1"/>
          </p:cNvSpPr>
          <p:nvPr>
            <p:ph idx="1"/>
          </p:nvPr>
        </p:nvSpPr>
        <p:spPr>
          <a:xfrm>
            <a:off x="367998" y="1443554"/>
            <a:ext cx="4117505" cy="5167312"/>
          </a:xfrm>
          <a:ln>
            <a:solidFill>
              <a:schemeClr val="accent5">
                <a:lumMod val="50000"/>
              </a:schemeClr>
            </a:solidFill>
          </a:ln>
        </p:spPr>
        <p:txBody>
          <a:bodyPr>
            <a:normAutofit/>
          </a:bodyPr>
          <a:lstStyle/>
          <a:p>
            <a:pPr marL="0" indent="0" algn="l">
              <a:buNone/>
            </a:pPr>
            <a:endParaRPr lang="it-IT" sz="2400" b="1" i="0" dirty="0">
              <a:solidFill>
                <a:srgbClr val="0D0D0D"/>
              </a:solidFill>
              <a:effectLst/>
              <a:highlight>
                <a:srgbClr val="FFFFFF"/>
              </a:highlight>
              <a:latin typeface="ui-sans-serif"/>
            </a:endParaRPr>
          </a:p>
          <a:p>
            <a:pPr marL="0" indent="0" algn="l">
              <a:buNone/>
            </a:pPr>
            <a:r>
              <a:rPr lang="it-IT" sz="2400" b="1" i="0" dirty="0">
                <a:solidFill>
                  <a:srgbClr val="0D0D0D"/>
                </a:solidFill>
                <a:effectLst/>
                <a:highlight>
                  <a:srgbClr val="FFFFFF"/>
                </a:highlight>
                <a:latin typeface="ui-sans-serif"/>
              </a:rPr>
              <a:t>Processamento del segnale</a:t>
            </a:r>
            <a:endParaRPr lang="it-IT" sz="2400" b="0" i="0" dirty="0">
              <a:solidFill>
                <a:srgbClr val="0D0D0D"/>
              </a:solidFill>
              <a:effectLst/>
              <a:highlight>
                <a:srgbClr val="FFFFFF"/>
              </a:highlight>
              <a:latin typeface="ui-sans-serif"/>
            </a:endParaRPr>
          </a:p>
          <a:p>
            <a:pPr algn="l">
              <a:buFont typeface="Arial" panose="020B0604020202020204" pitchFamily="34" charset="0"/>
              <a:buChar char="•"/>
            </a:pPr>
            <a:r>
              <a:rPr lang="it-IT" sz="2400" b="0" i="0" dirty="0">
                <a:solidFill>
                  <a:srgbClr val="0D0D0D"/>
                </a:solidFill>
                <a:effectLst/>
                <a:highlight>
                  <a:srgbClr val="FFFFFF"/>
                </a:highlight>
                <a:latin typeface="ui-sans-serif"/>
              </a:rPr>
              <a:t>I segnali elettrici ricevuti dai dendriti si propagano verso il corpo cellulare del neurone, dove vengono </a:t>
            </a:r>
            <a:r>
              <a:rPr lang="it-IT" sz="2400" b="1" i="0" dirty="0">
                <a:solidFill>
                  <a:srgbClr val="0D0D0D"/>
                </a:solidFill>
                <a:effectLst/>
                <a:highlight>
                  <a:srgbClr val="FFFFFF"/>
                </a:highlight>
                <a:latin typeface="ui-sans-serif"/>
              </a:rPr>
              <a:t>integrati</a:t>
            </a:r>
            <a:r>
              <a:rPr lang="it-IT" sz="2400" b="0" i="0" dirty="0">
                <a:solidFill>
                  <a:srgbClr val="0D0D0D"/>
                </a:solidFill>
                <a:effectLst/>
                <a:highlight>
                  <a:srgbClr val="FFFFFF"/>
                </a:highlight>
                <a:latin typeface="ui-sans-serif"/>
              </a:rPr>
              <a:t> e processati. </a:t>
            </a:r>
          </a:p>
          <a:p>
            <a:pPr algn="l">
              <a:buFont typeface="Arial" panose="020B0604020202020204" pitchFamily="34" charset="0"/>
              <a:buChar char="•"/>
            </a:pPr>
            <a:r>
              <a:rPr lang="it-IT" sz="2400" b="0" i="0" dirty="0">
                <a:solidFill>
                  <a:srgbClr val="0D0D0D"/>
                </a:solidFill>
                <a:effectLst/>
                <a:highlight>
                  <a:srgbClr val="FFFFFF"/>
                </a:highlight>
                <a:latin typeface="ui-sans-serif"/>
              </a:rPr>
              <a:t>Se la </a:t>
            </a:r>
            <a:r>
              <a:rPr lang="it-IT" sz="2400" b="1" i="0" dirty="0">
                <a:solidFill>
                  <a:srgbClr val="0D0D0D"/>
                </a:solidFill>
                <a:effectLst/>
                <a:highlight>
                  <a:srgbClr val="FFFFFF"/>
                </a:highlight>
                <a:latin typeface="ui-sans-serif"/>
              </a:rPr>
              <a:t>somma</a:t>
            </a:r>
            <a:r>
              <a:rPr lang="it-IT" sz="2400" b="0" i="0" dirty="0">
                <a:solidFill>
                  <a:srgbClr val="0D0D0D"/>
                </a:solidFill>
                <a:effectLst/>
                <a:highlight>
                  <a:srgbClr val="FFFFFF"/>
                </a:highlight>
                <a:latin typeface="ui-sans-serif"/>
              </a:rPr>
              <a:t> dei segnali eccitatori e inibitori raggiunge una certa soglia, il neurone genera un potenziale d'azione, un impulso elettrico che viaggia lungo l'assone.</a:t>
            </a:r>
          </a:p>
        </p:txBody>
      </p:sp>
      <p:sp>
        <p:nvSpPr>
          <p:cNvPr id="4" name="Rettangolo 3">
            <a:extLst>
              <a:ext uri="{FF2B5EF4-FFF2-40B4-BE49-F238E27FC236}">
                <a16:creationId xmlns:a16="http://schemas.microsoft.com/office/drawing/2014/main" id="{6AF1D513-9F1E-7FEA-2521-BA31D0743517}"/>
              </a:ext>
            </a:extLst>
          </p:cNvPr>
          <p:cNvSpPr/>
          <p:nvPr/>
        </p:nvSpPr>
        <p:spPr>
          <a:xfrm>
            <a:off x="2481943" y="1848897"/>
            <a:ext cx="7355393" cy="3175279"/>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6146" name="Picture 2" descr="Caritas Diocesana Torino">
            <a:extLst>
              <a:ext uri="{FF2B5EF4-FFF2-40B4-BE49-F238E27FC236}">
                <a16:creationId xmlns:a16="http://schemas.microsoft.com/office/drawing/2014/main" id="{1B066C1D-09FB-6B41-2327-7DEA6A2980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151" y="2186354"/>
            <a:ext cx="2273440" cy="2273440"/>
          </a:xfrm>
          <a:prstGeom prst="rect">
            <a:avLst/>
          </a:prstGeom>
          <a:noFill/>
          <a:extLst>
            <a:ext uri="{909E8E84-426E-40DD-AFC4-6F175D3DCCD1}">
              <a14:hiddenFill xmlns:a14="http://schemas.microsoft.com/office/drawing/2010/main">
                <a:solidFill>
                  <a:srgbClr val="FFFFFF"/>
                </a:solidFill>
              </a14:hiddenFill>
            </a:ext>
          </a:extLst>
        </p:spPr>
      </p:pic>
      <p:sp>
        <p:nvSpPr>
          <p:cNvPr id="6" name="Rettangolo 5">
            <a:extLst>
              <a:ext uri="{FF2B5EF4-FFF2-40B4-BE49-F238E27FC236}">
                <a16:creationId xmlns:a16="http://schemas.microsoft.com/office/drawing/2014/main" id="{83E6DCE4-EA54-D9C9-A5B1-521E79BCE29D}"/>
              </a:ext>
            </a:extLst>
          </p:cNvPr>
          <p:cNvSpPr/>
          <p:nvPr/>
        </p:nvSpPr>
        <p:spPr>
          <a:xfrm>
            <a:off x="5257799" y="2374707"/>
            <a:ext cx="4366901" cy="2123658"/>
          </a:xfrm>
          <a:prstGeom prst="rect">
            <a:avLst/>
          </a:prstGeom>
          <a:noFill/>
        </p:spPr>
        <p:txBody>
          <a:bodyPr wrap="none" lIns="91440" tIns="45720" rIns="91440" bIns="45720">
            <a:spAutoFit/>
          </a:bodyPr>
          <a:lstStyle/>
          <a:p>
            <a:r>
              <a:rPr lang="it-IT" sz="4400" b="0" cap="none" spc="0" dirty="0">
                <a:ln w="0"/>
                <a:solidFill>
                  <a:schemeClr val="accent1"/>
                </a:solidFill>
                <a:effectLst>
                  <a:outerShdw blurRad="38100" dist="25400" dir="5400000" algn="ctr" rotWithShape="0">
                    <a:srgbClr val="6E747A">
                      <a:alpha val="43000"/>
                    </a:srgbClr>
                  </a:outerShdw>
                </a:effectLst>
              </a:rPr>
              <a:t>Non tutti i segnali </a:t>
            </a:r>
          </a:p>
          <a:p>
            <a:r>
              <a:rPr lang="it-IT" sz="4400" b="0" cap="none" spc="0" dirty="0">
                <a:ln w="0"/>
                <a:solidFill>
                  <a:schemeClr val="accent1"/>
                </a:solidFill>
                <a:effectLst>
                  <a:outerShdw blurRad="38100" dist="25400" dir="5400000" algn="ctr" rotWithShape="0">
                    <a:srgbClr val="6E747A">
                      <a:alpha val="43000"/>
                    </a:srgbClr>
                  </a:outerShdw>
                </a:effectLst>
              </a:rPr>
              <a:t>hanno la stessa </a:t>
            </a:r>
          </a:p>
          <a:p>
            <a:r>
              <a:rPr lang="it-IT" sz="4400" b="0" cap="none" spc="0" dirty="0">
                <a:ln w="0"/>
                <a:solidFill>
                  <a:schemeClr val="accent1"/>
                </a:solidFill>
                <a:effectLst>
                  <a:outerShdw blurRad="38100" dist="25400" dir="5400000" algn="ctr" rotWithShape="0">
                    <a:srgbClr val="6E747A">
                      <a:alpha val="43000"/>
                    </a:srgbClr>
                  </a:outerShdw>
                </a:effectLst>
              </a:rPr>
              <a:t>importanza!!!</a:t>
            </a:r>
          </a:p>
        </p:txBody>
      </p:sp>
    </p:spTree>
    <p:extLst>
      <p:ext uri="{BB962C8B-B14F-4D97-AF65-F5344CB8AC3E}">
        <p14:creationId xmlns:p14="http://schemas.microsoft.com/office/powerpoint/2010/main" val="2032904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780623-A639-6285-6648-7E8695DCCEC2}"/>
              </a:ext>
            </a:extLst>
          </p:cNvPr>
          <p:cNvSpPr>
            <a:spLocks noGrp="1"/>
          </p:cNvSpPr>
          <p:nvPr>
            <p:ph type="title"/>
          </p:nvPr>
        </p:nvSpPr>
        <p:spPr>
          <a:xfrm>
            <a:off x="356287" y="365126"/>
            <a:ext cx="10515600" cy="821124"/>
          </a:xfrm>
        </p:spPr>
        <p:txBody>
          <a:bodyPr>
            <a:normAutofit/>
          </a:bodyPr>
          <a:lstStyle/>
          <a:p>
            <a:r>
              <a:rPr lang="it-IT" sz="3600" dirty="0"/>
              <a:t>Cos’è una Rete Neurale? L’analogia Biologica</a:t>
            </a:r>
          </a:p>
        </p:txBody>
      </p:sp>
      <p:pic>
        <p:nvPicPr>
          <p:cNvPr id="5122" name="Picture 2" descr="What Is a Neuron? Diagrams, Types, Function, and More">
            <a:extLst>
              <a:ext uri="{FF2B5EF4-FFF2-40B4-BE49-F238E27FC236}">
                <a16:creationId xmlns:a16="http://schemas.microsoft.com/office/drawing/2014/main" id="{66730756-F3F7-0150-BE6F-AB77B8779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050" y="1443553"/>
            <a:ext cx="7012952" cy="5167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D02F55E3-7ED5-70B2-DDB6-13481041415B}"/>
              </a:ext>
            </a:extLst>
          </p:cNvPr>
          <p:cNvSpPr>
            <a:spLocks noGrp="1"/>
          </p:cNvSpPr>
          <p:nvPr>
            <p:ph idx="1"/>
          </p:nvPr>
        </p:nvSpPr>
        <p:spPr>
          <a:xfrm>
            <a:off x="367998" y="1443554"/>
            <a:ext cx="4117505" cy="5167312"/>
          </a:xfrm>
          <a:ln>
            <a:solidFill>
              <a:schemeClr val="accent5">
                <a:lumMod val="50000"/>
              </a:schemeClr>
            </a:solidFill>
          </a:ln>
        </p:spPr>
        <p:txBody>
          <a:bodyPr>
            <a:normAutofit/>
          </a:bodyPr>
          <a:lstStyle/>
          <a:p>
            <a:pPr marL="0" indent="0" algn="l">
              <a:buNone/>
            </a:pPr>
            <a:endParaRPr lang="it-IT" sz="2000" b="1" i="0" dirty="0">
              <a:solidFill>
                <a:srgbClr val="0D0D0D"/>
              </a:solidFill>
              <a:effectLst/>
              <a:highlight>
                <a:srgbClr val="FFFFFF"/>
              </a:highlight>
              <a:latin typeface="ui-sans-serif"/>
            </a:endParaRPr>
          </a:p>
          <a:p>
            <a:pPr marL="0" indent="0" algn="l">
              <a:buNone/>
            </a:pPr>
            <a:r>
              <a:rPr lang="it-IT" sz="2000" b="1" i="0" dirty="0">
                <a:solidFill>
                  <a:srgbClr val="0D0D0D"/>
                </a:solidFill>
                <a:effectLst/>
                <a:highlight>
                  <a:srgbClr val="FFFFFF"/>
                </a:highlight>
                <a:latin typeface="ui-sans-serif"/>
              </a:rPr>
              <a:t>Trasmissione del segnale</a:t>
            </a:r>
            <a:endParaRPr lang="it-IT" sz="2000" dirty="0">
              <a:solidFill>
                <a:srgbClr val="0D0D0D"/>
              </a:solidFill>
              <a:highlight>
                <a:srgbClr val="FFFFFF"/>
              </a:highlight>
              <a:latin typeface="ui-sans-serif"/>
            </a:endParaRPr>
          </a:p>
          <a:p>
            <a:pPr algn="l">
              <a:buFont typeface="Arial" panose="020B0604020202020204" pitchFamily="34" charset="0"/>
              <a:buChar char="•"/>
            </a:pPr>
            <a:r>
              <a:rPr lang="it-IT" sz="2000" b="0" i="0" dirty="0">
                <a:solidFill>
                  <a:srgbClr val="0D0D0D"/>
                </a:solidFill>
                <a:effectLst/>
                <a:highlight>
                  <a:srgbClr val="FFFFFF"/>
                </a:highlight>
                <a:latin typeface="ui-sans-serif"/>
              </a:rPr>
              <a:t>Il potenziale d'azione percorre l'assone, una lunga proiezione del neurone, fino a raggiungere le terminazioni sinaptiche. </a:t>
            </a:r>
          </a:p>
          <a:p>
            <a:pPr algn="l">
              <a:buFont typeface="Arial" panose="020B0604020202020204" pitchFamily="34" charset="0"/>
              <a:buChar char="•"/>
            </a:pPr>
            <a:r>
              <a:rPr lang="it-IT" sz="2000" b="0" i="0" dirty="0">
                <a:solidFill>
                  <a:srgbClr val="0D0D0D"/>
                </a:solidFill>
                <a:effectLst/>
                <a:highlight>
                  <a:srgbClr val="FFFFFF"/>
                </a:highlight>
                <a:latin typeface="ui-sans-serif"/>
              </a:rPr>
              <a:t>Qui, il segnale elettrico provoca il rilascio di neurotrasmettitori nelle sinapsi, che attraversano lo spazio sinaptico e si legano ai recettori sui dendriti del neurone successivo, ripetendo il ciclo di comunicazione neuronale.</a:t>
            </a:r>
          </a:p>
        </p:txBody>
      </p:sp>
    </p:spTree>
    <p:extLst>
      <p:ext uri="{BB962C8B-B14F-4D97-AF65-F5344CB8AC3E}">
        <p14:creationId xmlns:p14="http://schemas.microsoft.com/office/powerpoint/2010/main" val="279068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Shape 1034">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Don't Panic Rubber Stamp Grafica di Mahmudul-Hassan · Creative Fabrica">
            <a:extLst>
              <a:ext uri="{FF2B5EF4-FFF2-40B4-BE49-F238E27FC236}">
                <a16:creationId xmlns:a16="http://schemas.microsoft.com/office/drawing/2014/main" id="{EC90353E-BDED-F263-729B-0E576D5E84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0400" y="228600"/>
            <a:ext cx="8255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84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 name="Rectangle 104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50" name="Group 104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51" name="Freeform: Shape 105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2" name="Rectangle 105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4" name="Rectangle 105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Isosceles Triangle 105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ptical neural networks: progress and challenges | Light: Science &amp;  Applications">
            <a:extLst>
              <a:ext uri="{FF2B5EF4-FFF2-40B4-BE49-F238E27FC236}">
                <a16:creationId xmlns:a16="http://schemas.microsoft.com/office/drawing/2014/main" id="{6CFFA548-BD99-3054-5710-B8B0F6D4DE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55" y="0"/>
            <a:ext cx="12143945" cy="681269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75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0780623-A639-6285-6648-7E8695DCCEC2}"/>
              </a:ext>
            </a:extLst>
          </p:cNvPr>
          <p:cNvSpPr>
            <a:spLocks noGrp="1"/>
          </p:cNvSpPr>
          <p:nvPr>
            <p:ph type="title"/>
          </p:nvPr>
        </p:nvSpPr>
        <p:spPr>
          <a:xfrm>
            <a:off x="385748" y="414232"/>
            <a:ext cx="9795638" cy="1114380"/>
          </a:xfrm>
        </p:spPr>
        <p:txBody>
          <a:bodyPr vert="horz" lIns="91440" tIns="45720" rIns="91440" bIns="45720" rtlCol="0" anchor="b">
            <a:normAutofit/>
          </a:bodyPr>
          <a:lstStyle/>
          <a:p>
            <a:pPr algn="ctr"/>
            <a:r>
              <a:rPr lang="en-US" dirty="0"/>
              <a:t>Una Rete </a:t>
            </a:r>
            <a:r>
              <a:rPr lang="en-US" dirty="0" err="1"/>
              <a:t>Neurale</a:t>
            </a:r>
            <a:r>
              <a:rPr lang="en-US" dirty="0"/>
              <a:t> è </a:t>
            </a:r>
            <a:r>
              <a:rPr lang="en-US" dirty="0" err="1"/>
              <a:t>una</a:t>
            </a:r>
            <a:r>
              <a:rPr lang="en-US" dirty="0"/>
              <a:t> Rete di «</a:t>
            </a:r>
            <a:r>
              <a:rPr lang="en-US" dirty="0" err="1"/>
              <a:t>Funzioni</a:t>
            </a:r>
            <a:r>
              <a:rPr lang="en-US" dirty="0"/>
              <a:t>»</a:t>
            </a:r>
          </a:p>
        </p:txBody>
      </p:sp>
      <p:pic>
        <p:nvPicPr>
          <p:cNvPr id="5" name="Immagine 4" descr="Immagine che contiene diagramma, schizzo, disegno, Disegno tecnico&#10;&#10;Descrizione generata automaticamente">
            <a:extLst>
              <a:ext uri="{FF2B5EF4-FFF2-40B4-BE49-F238E27FC236}">
                <a16:creationId xmlns:a16="http://schemas.microsoft.com/office/drawing/2014/main" id="{D928B073-5EF4-8BD7-A300-696E62360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931" y="3286685"/>
            <a:ext cx="5419233" cy="3346376"/>
          </a:xfrm>
          <a:prstGeom prst="rect">
            <a:avLst/>
          </a:prstGeom>
        </p:spPr>
      </p:pic>
      <p:pic>
        <p:nvPicPr>
          <p:cNvPr id="4" name="Immagine 3" descr="Immagine che contiene testo, schermata, bianco, grafica&#10;&#10;Descrizione generata automaticamente">
            <a:extLst>
              <a:ext uri="{FF2B5EF4-FFF2-40B4-BE49-F238E27FC236}">
                <a16:creationId xmlns:a16="http://schemas.microsoft.com/office/drawing/2014/main" id="{E13A30E2-9073-0895-CDE3-E907954F0D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71" y="1942843"/>
            <a:ext cx="6585026" cy="4284962"/>
          </a:xfrm>
          <a:prstGeom prst="rect">
            <a:avLst/>
          </a:prstGeom>
          <a:ln w="12700">
            <a:solidFill>
              <a:schemeClr val="accent1">
                <a:lumMod val="50000"/>
              </a:schemeClr>
            </a:solidFill>
          </a:ln>
        </p:spPr>
      </p:pic>
    </p:spTree>
    <p:extLst>
      <p:ext uri="{BB962C8B-B14F-4D97-AF65-F5344CB8AC3E}">
        <p14:creationId xmlns:p14="http://schemas.microsoft.com/office/powerpoint/2010/main" val="956430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8" name="Rectangle 9227">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0EB6757-27EC-37A5-DD24-F78952969135}"/>
              </a:ext>
            </a:extLst>
          </p:cNvPr>
          <p:cNvSpPr>
            <a:spLocks noGrp="1"/>
          </p:cNvSpPr>
          <p:nvPr>
            <p:ph type="title"/>
          </p:nvPr>
        </p:nvSpPr>
        <p:spPr>
          <a:xfrm>
            <a:off x="838198" y="547815"/>
            <a:ext cx="5167185" cy="1680519"/>
          </a:xfrm>
        </p:spPr>
        <p:txBody>
          <a:bodyPr>
            <a:normAutofit/>
          </a:bodyPr>
          <a:lstStyle/>
          <a:p>
            <a:r>
              <a:rPr lang="it-IT" sz="4000" dirty="0"/>
              <a:t>L’ «addestramento» di una Rete Neurale</a:t>
            </a:r>
          </a:p>
        </p:txBody>
      </p:sp>
      <p:sp>
        <p:nvSpPr>
          <p:cNvPr id="3" name="Segnaposto contenuto 2">
            <a:extLst>
              <a:ext uri="{FF2B5EF4-FFF2-40B4-BE49-F238E27FC236}">
                <a16:creationId xmlns:a16="http://schemas.microsoft.com/office/drawing/2014/main" id="{74B56899-D410-195A-4E13-18CAE0C2A12E}"/>
              </a:ext>
            </a:extLst>
          </p:cNvPr>
          <p:cNvSpPr>
            <a:spLocks noGrp="1"/>
          </p:cNvSpPr>
          <p:nvPr>
            <p:ph idx="1"/>
          </p:nvPr>
        </p:nvSpPr>
        <p:spPr>
          <a:xfrm>
            <a:off x="6198393" y="547815"/>
            <a:ext cx="5167186" cy="2743176"/>
          </a:xfrm>
        </p:spPr>
        <p:txBody>
          <a:bodyPr anchor="ctr">
            <a:normAutofit/>
          </a:bodyPr>
          <a:lstStyle/>
          <a:p>
            <a:r>
              <a:rPr lang="it-IT" dirty="0"/>
              <a:t>L’addestramento di una rete consiste nella ricerca del set ottimale di pesi che minimizza la differenza fra il risultato calcolato e il risultato atteso</a:t>
            </a:r>
          </a:p>
        </p:txBody>
      </p:sp>
      <p:pic>
        <p:nvPicPr>
          <p:cNvPr id="9218" name="Picture 2" descr="Gradient descent - Questions and Answers ​in MRI">
            <a:extLst>
              <a:ext uri="{FF2B5EF4-FFF2-40B4-BE49-F238E27FC236}">
                <a16:creationId xmlns:a16="http://schemas.microsoft.com/office/drawing/2014/main" id="{83E97D54-2A27-1178-A616-C940875C04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52" r="2645" b="-1"/>
          <a:stretch/>
        </p:blipFill>
        <p:spPr bwMode="auto">
          <a:xfrm>
            <a:off x="838198" y="2508516"/>
            <a:ext cx="5167185" cy="3537961"/>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descr="Immagine che contiene testo, schermata, Carattere&#10;&#10;Descrizione generata automaticamente">
            <a:extLst>
              <a:ext uri="{FF2B5EF4-FFF2-40B4-BE49-F238E27FC236}">
                <a16:creationId xmlns:a16="http://schemas.microsoft.com/office/drawing/2014/main" id="{96410286-41C5-0E04-4A6F-A8ACF487D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394" y="3567009"/>
            <a:ext cx="5167185" cy="1420975"/>
          </a:xfrm>
          <a:prstGeom prst="rect">
            <a:avLst/>
          </a:prstGeom>
        </p:spPr>
      </p:pic>
    </p:spTree>
    <p:extLst>
      <p:ext uri="{BB962C8B-B14F-4D97-AF65-F5344CB8AC3E}">
        <p14:creationId xmlns:p14="http://schemas.microsoft.com/office/powerpoint/2010/main" val="139807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EB6757-27EC-37A5-DD24-F78952969135}"/>
              </a:ext>
            </a:extLst>
          </p:cNvPr>
          <p:cNvSpPr>
            <a:spLocks noGrp="1"/>
          </p:cNvSpPr>
          <p:nvPr>
            <p:ph type="title"/>
          </p:nvPr>
        </p:nvSpPr>
        <p:spPr>
          <a:xfrm>
            <a:off x="838198" y="547815"/>
            <a:ext cx="5167185" cy="1680519"/>
          </a:xfrm>
        </p:spPr>
        <p:txBody>
          <a:bodyPr>
            <a:normAutofit/>
          </a:bodyPr>
          <a:lstStyle/>
          <a:p>
            <a:r>
              <a:rPr lang="it-IT" sz="4000" dirty="0"/>
              <a:t>L’ «addestramento» di una Rete Neurale</a:t>
            </a:r>
          </a:p>
        </p:txBody>
      </p:sp>
      <p:sp>
        <p:nvSpPr>
          <p:cNvPr id="3" name="Segnaposto contenuto 2">
            <a:extLst>
              <a:ext uri="{FF2B5EF4-FFF2-40B4-BE49-F238E27FC236}">
                <a16:creationId xmlns:a16="http://schemas.microsoft.com/office/drawing/2014/main" id="{74B56899-D410-195A-4E13-18CAE0C2A12E}"/>
              </a:ext>
            </a:extLst>
          </p:cNvPr>
          <p:cNvSpPr>
            <a:spLocks noGrp="1"/>
          </p:cNvSpPr>
          <p:nvPr>
            <p:ph idx="1"/>
          </p:nvPr>
        </p:nvSpPr>
        <p:spPr>
          <a:xfrm>
            <a:off x="6198393" y="547815"/>
            <a:ext cx="5167186" cy="2743176"/>
          </a:xfrm>
        </p:spPr>
        <p:txBody>
          <a:bodyPr anchor="ctr">
            <a:normAutofit/>
          </a:bodyPr>
          <a:lstStyle/>
          <a:p>
            <a:r>
              <a:rPr lang="it-IT" dirty="0"/>
              <a:t>L’addestramento di una rete consiste nella ricerca del set ottimale di pesi che minimizza la differenza fra il risultato calcolato e il risultato atteso</a:t>
            </a:r>
          </a:p>
        </p:txBody>
      </p:sp>
      <p:pic>
        <p:nvPicPr>
          <p:cNvPr id="9218" name="Picture 2" descr="Gradient descent - Questions and Answers ​in MRI">
            <a:extLst>
              <a:ext uri="{FF2B5EF4-FFF2-40B4-BE49-F238E27FC236}">
                <a16:creationId xmlns:a16="http://schemas.microsoft.com/office/drawing/2014/main" id="{83E97D54-2A27-1178-A616-C940875C04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52" r="2645" b="-1"/>
          <a:stretch/>
        </p:blipFill>
        <p:spPr bwMode="auto">
          <a:xfrm>
            <a:off x="838198" y="2508516"/>
            <a:ext cx="5167185" cy="3537961"/>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descr="Immagine che contiene testo, schermata, Carattere, diagramma&#10;&#10;Descrizione generata automaticamente">
            <a:extLst>
              <a:ext uri="{FF2B5EF4-FFF2-40B4-BE49-F238E27FC236}">
                <a16:creationId xmlns:a16="http://schemas.microsoft.com/office/drawing/2014/main" id="{471242BD-50FD-60DC-512A-A80F0036A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723" y="3429000"/>
            <a:ext cx="4200525" cy="2286000"/>
          </a:xfrm>
          <a:prstGeom prst="rect">
            <a:avLst/>
          </a:prstGeom>
        </p:spPr>
      </p:pic>
    </p:spTree>
    <p:extLst>
      <p:ext uri="{BB962C8B-B14F-4D97-AF65-F5344CB8AC3E}">
        <p14:creationId xmlns:p14="http://schemas.microsoft.com/office/powerpoint/2010/main" val="4213687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6F48E83-367D-759B-A294-ADADEAE3262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Lo spazio dei Dati</a:t>
            </a:r>
          </a:p>
        </p:txBody>
      </p:sp>
      <p:sp>
        <p:nvSpPr>
          <p:cNvPr id="20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mazing interactive 3D scatter plots - R software and data ...">
            <a:extLst>
              <a:ext uri="{FF2B5EF4-FFF2-40B4-BE49-F238E27FC236}">
                <a16:creationId xmlns:a16="http://schemas.microsoft.com/office/drawing/2014/main" id="{47B116FC-C650-6681-E452-7D95CB9B02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37535" y="640080"/>
            <a:ext cx="7048137"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943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5794EE-619C-5FFB-AD74-6BB6E934575A}"/>
              </a:ext>
            </a:extLst>
          </p:cNvPr>
          <p:cNvSpPr>
            <a:spLocks noGrp="1"/>
          </p:cNvSpPr>
          <p:nvPr>
            <p:ph type="title"/>
          </p:nvPr>
        </p:nvSpPr>
        <p:spPr>
          <a:xfrm>
            <a:off x="838200" y="365125"/>
            <a:ext cx="4865334" cy="1325563"/>
          </a:xfrm>
        </p:spPr>
        <p:txBody>
          <a:bodyPr>
            <a:normAutofit/>
          </a:bodyPr>
          <a:lstStyle/>
          <a:p>
            <a:r>
              <a:rPr lang="it-IT" sz="3600" dirty="0"/>
              <a:t>La Rappresentazione Interna</a:t>
            </a:r>
          </a:p>
        </p:txBody>
      </p:sp>
      <p:sp>
        <p:nvSpPr>
          <p:cNvPr id="3" name="Segnaposto contenuto 2">
            <a:extLst>
              <a:ext uri="{FF2B5EF4-FFF2-40B4-BE49-F238E27FC236}">
                <a16:creationId xmlns:a16="http://schemas.microsoft.com/office/drawing/2014/main" id="{DFD76822-4103-DD4D-9D36-F0EEDE67474D}"/>
              </a:ext>
            </a:extLst>
          </p:cNvPr>
          <p:cNvSpPr>
            <a:spLocks noGrp="1"/>
          </p:cNvSpPr>
          <p:nvPr>
            <p:ph idx="1"/>
          </p:nvPr>
        </p:nvSpPr>
        <p:spPr>
          <a:xfrm>
            <a:off x="6096000" y="365125"/>
            <a:ext cx="5257800" cy="5811838"/>
          </a:xfrm>
        </p:spPr>
        <p:txBody>
          <a:bodyPr>
            <a:normAutofit lnSpcReduction="10000"/>
          </a:bodyPr>
          <a:lstStyle/>
          <a:p>
            <a:pPr>
              <a:lnSpc>
                <a:spcPct val="160000"/>
              </a:lnSpc>
            </a:pPr>
            <a:r>
              <a:rPr lang="it-IT" sz="1800" dirty="0">
                <a:latin typeface="+mj-lt"/>
              </a:rPr>
              <a:t>Una rete neurale sviluppa una "rappresentazione interna" dei dati che elabora, un po' come quando impariamo a riconoscere volti o oggetti nel mondo reale.</a:t>
            </a:r>
          </a:p>
          <a:p>
            <a:pPr>
              <a:lnSpc>
                <a:spcPct val="160000"/>
              </a:lnSpc>
            </a:pPr>
            <a:r>
              <a:rPr lang="it-IT" sz="1800" dirty="0">
                <a:latin typeface="+mj-lt"/>
              </a:rPr>
              <a:t>Immagina di insegnare a un bambino a riconoscere i cani. All'inizio, il bambino nota caratteristiche semplici come "ha quattro zampe" o "ha la coda". Man mano che vede più cani, inizia a cogliere dettagli più sofisticati: la forma delle orecchie, il tipo di pelo, le proporzioni del muso. Alla fine, sviluppa una comprensione interna molto ricca di cosa rende un animale "un cane", anche se non saprebbe spiegare esattamente tutti i criteri che usa.</a:t>
            </a:r>
          </a:p>
        </p:txBody>
      </p:sp>
      <p:pic>
        <p:nvPicPr>
          <p:cNvPr id="5" name="Immagine 4">
            <a:extLst>
              <a:ext uri="{FF2B5EF4-FFF2-40B4-BE49-F238E27FC236}">
                <a16:creationId xmlns:a16="http://schemas.microsoft.com/office/drawing/2014/main" id="{EBB65ABA-A327-4420-AF4C-2781EADBFBEA}"/>
              </a:ext>
            </a:extLst>
          </p:cNvPr>
          <p:cNvPicPr>
            <a:picLocks noChangeAspect="1"/>
          </p:cNvPicPr>
          <p:nvPr/>
        </p:nvPicPr>
        <p:blipFill>
          <a:blip r:embed="rId2"/>
          <a:stretch>
            <a:fillRect/>
          </a:stretch>
        </p:blipFill>
        <p:spPr>
          <a:xfrm>
            <a:off x="550509" y="2091089"/>
            <a:ext cx="5153025" cy="3533775"/>
          </a:xfrm>
          <a:prstGeom prst="rect">
            <a:avLst/>
          </a:prstGeom>
        </p:spPr>
      </p:pic>
    </p:spTree>
    <p:extLst>
      <p:ext uri="{BB962C8B-B14F-4D97-AF65-F5344CB8AC3E}">
        <p14:creationId xmlns:p14="http://schemas.microsoft.com/office/powerpoint/2010/main" val="1573582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94D522FB-6741-FE99-3061-2892CC13B04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Le varie forme di AI</a:t>
            </a:r>
          </a:p>
        </p:txBody>
      </p:sp>
      <p:pic>
        <p:nvPicPr>
          <p:cNvPr id="1026" name="Picture 2" descr="Chat GPT ≠ Intelligenza Artificiale | Edoardo Querci della Rovere">
            <a:extLst>
              <a:ext uri="{FF2B5EF4-FFF2-40B4-BE49-F238E27FC236}">
                <a16:creationId xmlns:a16="http://schemas.microsoft.com/office/drawing/2014/main" id="{B25FA64C-F3B5-9082-BF77-2F8FD4B48E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3296" y="643466"/>
            <a:ext cx="5568739"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640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30201-B109-7663-B5FB-8EEB83659EB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8C38AE1-440E-7DEF-5564-252172492840}"/>
              </a:ext>
            </a:extLst>
          </p:cNvPr>
          <p:cNvSpPr>
            <a:spLocks noGrp="1"/>
          </p:cNvSpPr>
          <p:nvPr>
            <p:ph type="title"/>
          </p:nvPr>
        </p:nvSpPr>
        <p:spPr>
          <a:xfrm>
            <a:off x="838200" y="365125"/>
            <a:ext cx="4865334" cy="1325563"/>
          </a:xfrm>
        </p:spPr>
        <p:txBody>
          <a:bodyPr>
            <a:normAutofit/>
          </a:bodyPr>
          <a:lstStyle/>
          <a:p>
            <a:r>
              <a:rPr lang="it-IT" sz="3600" dirty="0"/>
              <a:t>La Rappresentazione Interna</a:t>
            </a:r>
          </a:p>
        </p:txBody>
      </p:sp>
      <p:sp>
        <p:nvSpPr>
          <p:cNvPr id="3" name="Segnaposto contenuto 2">
            <a:extLst>
              <a:ext uri="{FF2B5EF4-FFF2-40B4-BE49-F238E27FC236}">
                <a16:creationId xmlns:a16="http://schemas.microsoft.com/office/drawing/2014/main" id="{4CCDC16B-8151-77C6-99CB-213152DED5FE}"/>
              </a:ext>
            </a:extLst>
          </p:cNvPr>
          <p:cNvSpPr>
            <a:spLocks noGrp="1"/>
          </p:cNvSpPr>
          <p:nvPr>
            <p:ph idx="1"/>
          </p:nvPr>
        </p:nvSpPr>
        <p:spPr>
          <a:xfrm>
            <a:off x="6096000" y="365125"/>
            <a:ext cx="5257800" cy="5811838"/>
          </a:xfrm>
        </p:spPr>
        <p:txBody>
          <a:bodyPr>
            <a:normAutofit fontScale="92500"/>
          </a:bodyPr>
          <a:lstStyle/>
          <a:p>
            <a:pPr>
              <a:lnSpc>
                <a:spcPct val="160000"/>
              </a:lnSpc>
            </a:pPr>
            <a:r>
              <a:rPr lang="it-IT" sz="1800" dirty="0">
                <a:latin typeface="+mj-lt"/>
              </a:rPr>
              <a:t>La rete neurale funziona in modo simile. Quando elabora informazioni - che siano immagini, testi o altri dati - non si limita a memorizzare quello che vede. Invece, attraverso l'apprendimento, costruisce gradualmente dei "modelli mentali" interni che catturano i pattern più importanti e le relazioni nascoste nei dati.</a:t>
            </a:r>
          </a:p>
          <a:p>
            <a:pPr>
              <a:lnSpc>
                <a:spcPct val="160000"/>
              </a:lnSpc>
            </a:pPr>
            <a:r>
              <a:rPr lang="it-IT" sz="1800" dirty="0">
                <a:latin typeface="+mj-lt"/>
              </a:rPr>
              <a:t>Questi modelli interni sono come mappe concettuali invisibili che la rete usa per interpretare nuove informazioni. Una rete addestrata su immagini, per esempio, potrebbe sviluppare rappresentazioni interne per concetti come "bordi", "forme", "texture" e combinazioni sempre più complesse di questi elementi.</a:t>
            </a:r>
          </a:p>
        </p:txBody>
      </p:sp>
      <p:pic>
        <p:nvPicPr>
          <p:cNvPr id="5" name="Immagine 4">
            <a:extLst>
              <a:ext uri="{FF2B5EF4-FFF2-40B4-BE49-F238E27FC236}">
                <a16:creationId xmlns:a16="http://schemas.microsoft.com/office/drawing/2014/main" id="{B8A6802B-A439-6193-CECD-C87A3720D29A}"/>
              </a:ext>
            </a:extLst>
          </p:cNvPr>
          <p:cNvPicPr>
            <a:picLocks noChangeAspect="1"/>
          </p:cNvPicPr>
          <p:nvPr/>
        </p:nvPicPr>
        <p:blipFill>
          <a:blip r:embed="rId2"/>
          <a:stretch>
            <a:fillRect/>
          </a:stretch>
        </p:blipFill>
        <p:spPr>
          <a:xfrm>
            <a:off x="550509" y="2091089"/>
            <a:ext cx="5153025" cy="3533775"/>
          </a:xfrm>
          <a:prstGeom prst="rect">
            <a:avLst/>
          </a:prstGeom>
        </p:spPr>
      </p:pic>
    </p:spTree>
    <p:extLst>
      <p:ext uri="{BB962C8B-B14F-4D97-AF65-F5344CB8AC3E}">
        <p14:creationId xmlns:p14="http://schemas.microsoft.com/office/powerpoint/2010/main" val="331325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B70C4E-067B-CCA0-EBA4-B715976FE89B}"/>
            </a:ext>
          </a:extLst>
        </p:cNvPr>
        <p:cNvGrpSpPr/>
        <p:nvPr/>
      </p:nvGrpSpPr>
      <p:grpSpPr>
        <a:xfrm>
          <a:off x="0" y="0"/>
          <a:ext cx="0" cy="0"/>
          <a:chOff x="0" y="0"/>
          <a:chExt cx="0" cy="0"/>
        </a:xfrm>
      </p:grpSpPr>
      <p:sp useBgFill="1">
        <p:nvSpPr>
          <p:cNvPr id="1037" name="Rectangle 1030">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C4780DD-F0A5-7921-5722-1875B1194F70}"/>
              </a:ext>
            </a:extLst>
          </p:cNvPr>
          <p:cNvSpPr>
            <a:spLocks noGrp="1"/>
          </p:cNvSpPr>
          <p:nvPr>
            <p:ph type="title"/>
          </p:nvPr>
        </p:nvSpPr>
        <p:spPr>
          <a:xfrm>
            <a:off x="838198" y="547815"/>
            <a:ext cx="5167185" cy="1680519"/>
          </a:xfrm>
        </p:spPr>
        <p:txBody>
          <a:bodyPr>
            <a:normAutofit/>
          </a:bodyPr>
          <a:lstStyle/>
          <a:p>
            <a:r>
              <a:rPr lang="it-IT" sz="4000"/>
              <a:t>La Rappresentazione Interna</a:t>
            </a:r>
          </a:p>
        </p:txBody>
      </p:sp>
      <p:sp>
        <p:nvSpPr>
          <p:cNvPr id="3" name="Segnaposto contenuto 2">
            <a:extLst>
              <a:ext uri="{FF2B5EF4-FFF2-40B4-BE49-F238E27FC236}">
                <a16:creationId xmlns:a16="http://schemas.microsoft.com/office/drawing/2014/main" id="{1A581DF9-BDCC-C88C-13D1-4917B847C403}"/>
              </a:ext>
            </a:extLst>
          </p:cNvPr>
          <p:cNvSpPr>
            <a:spLocks noGrp="1"/>
          </p:cNvSpPr>
          <p:nvPr>
            <p:ph idx="1"/>
          </p:nvPr>
        </p:nvSpPr>
        <p:spPr>
          <a:xfrm>
            <a:off x="6186619" y="547815"/>
            <a:ext cx="5178960" cy="1680519"/>
          </a:xfrm>
        </p:spPr>
        <p:txBody>
          <a:bodyPr anchor="ctr">
            <a:normAutofit/>
          </a:bodyPr>
          <a:lstStyle/>
          <a:p>
            <a:r>
              <a:rPr lang="it-IT" sz="1900" dirty="0"/>
              <a:t>La cosa interessante è che queste rappresentazioni spesso catturano aspetti dei dati che nemmeno noi umani avevamo considerato esplicitamente, permettendo alla rete di fare previsioni sorprendentemente accurate su situazioni mai viste prima.</a:t>
            </a:r>
            <a:endParaRPr lang="it-IT" sz="1900" dirty="0">
              <a:latin typeface="+mj-lt"/>
            </a:endParaRPr>
          </a:p>
        </p:txBody>
      </p:sp>
      <p:pic>
        <p:nvPicPr>
          <p:cNvPr id="1026" name="Picture 2" descr="Pacco sorpresa frigo">
            <a:extLst>
              <a:ext uri="{FF2B5EF4-FFF2-40B4-BE49-F238E27FC236}">
                <a16:creationId xmlns:a16="http://schemas.microsoft.com/office/drawing/2014/main" id="{62CF25B6-974D-E2E5-6758-52F5E6D291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66217" y="2421924"/>
            <a:ext cx="3711146" cy="3711146"/>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A8ABB793-7A20-49C7-42F0-FB07A1668A46}"/>
              </a:ext>
            </a:extLst>
          </p:cNvPr>
          <p:cNvPicPr>
            <a:picLocks noChangeAspect="1"/>
          </p:cNvPicPr>
          <p:nvPr/>
        </p:nvPicPr>
        <p:blipFill>
          <a:blip r:embed="rId3"/>
          <a:stretch>
            <a:fillRect/>
          </a:stretch>
        </p:blipFill>
        <p:spPr>
          <a:xfrm>
            <a:off x="6198394" y="2507736"/>
            <a:ext cx="5167185" cy="3539521"/>
          </a:xfrm>
          <a:prstGeom prst="rect">
            <a:avLst/>
          </a:prstGeom>
        </p:spPr>
      </p:pic>
    </p:spTree>
    <p:extLst>
      <p:ext uri="{BB962C8B-B14F-4D97-AF65-F5344CB8AC3E}">
        <p14:creationId xmlns:p14="http://schemas.microsoft.com/office/powerpoint/2010/main" val="4041542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298F020-9068-7DFB-B993-B50456496534}"/>
              </a:ext>
            </a:extLst>
          </p:cNvPr>
          <p:cNvSpPr>
            <a:spLocks noGrp="1"/>
          </p:cNvSpPr>
          <p:nvPr>
            <p:ph type="title"/>
          </p:nvPr>
        </p:nvSpPr>
        <p:spPr>
          <a:xfrm>
            <a:off x="612649" y="548638"/>
            <a:ext cx="3493008" cy="5788152"/>
          </a:xfrm>
        </p:spPr>
        <p:txBody>
          <a:bodyPr anchor="ctr">
            <a:normAutofit/>
          </a:bodyPr>
          <a:lstStyle/>
          <a:p>
            <a:r>
              <a:rPr lang="it-IT" sz="4000"/>
              <a:t>Parole come numeri</a:t>
            </a:r>
          </a:p>
        </p:txBody>
      </p:sp>
      <p:graphicFrame>
        <p:nvGraphicFramePr>
          <p:cNvPr id="5" name="Segnaposto contenuto 2">
            <a:extLst>
              <a:ext uri="{FF2B5EF4-FFF2-40B4-BE49-F238E27FC236}">
                <a16:creationId xmlns:a16="http://schemas.microsoft.com/office/drawing/2014/main" id="{A7AD5D6D-6ACB-E775-214E-FB9A181CFD2F}"/>
              </a:ext>
            </a:extLst>
          </p:cNvPr>
          <p:cNvGraphicFramePr>
            <a:graphicFrameLocks noGrp="1"/>
          </p:cNvGraphicFramePr>
          <p:nvPr>
            <p:ph idx="1"/>
            <p:extLst>
              <p:ext uri="{D42A27DB-BD31-4B8C-83A1-F6EECF244321}">
                <p14:modId xmlns:p14="http://schemas.microsoft.com/office/powerpoint/2010/main" val="3684989085"/>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1594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051255-C3DF-A790-C8A2-5B22CF6BF08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B77389F-F4E0-C0C7-A1D8-388399DF0682}"/>
              </a:ext>
            </a:extLst>
          </p:cNvPr>
          <p:cNvSpPr>
            <a:spLocks noGrp="1"/>
          </p:cNvSpPr>
          <p:nvPr>
            <p:ph type="title"/>
          </p:nvPr>
        </p:nvSpPr>
        <p:spPr>
          <a:xfrm>
            <a:off x="612647" y="232727"/>
            <a:ext cx="6035040" cy="631826"/>
          </a:xfrm>
        </p:spPr>
        <p:txBody>
          <a:bodyPr anchor="b">
            <a:normAutofit fontScale="90000"/>
          </a:bodyPr>
          <a:lstStyle/>
          <a:p>
            <a:r>
              <a:rPr lang="it-IT" dirty="0"/>
              <a:t>Parole come numeri</a:t>
            </a:r>
          </a:p>
        </p:txBody>
      </p:sp>
      <p:sp>
        <p:nvSpPr>
          <p:cNvPr id="3" name="Segnaposto contenuto 2">
            <a:extLst>
              <a:ext uri="{FF2B5EF4-FFF2-40B4-BE49-F238E27FC236}">
                <a16:creationId xmlns:a16="http://schemas.microsoft.com/office/drawing/2014/main" id="{D5263BD7-BE07-8A69-1632-793149B51DCF}"/>
              </a:ext>
            </a:extLst>
          </p:cNvPr>
          <p:cNvSpPr>
            <a:spLocks noGrp="1"/>
          </p:cNvSpPr>
          <p:nvPr>
            <p:ph idx="1"/>
          </p:nvPr>
        </p:nvSpPr>
        <p:spPr>
          <a:xfrm>
            <a:off x="612646" y="1380743"/>
            <a:ext cx="6035041" cy="5244529"/>
          </a:xfrm>
        </p:spPr>
        <p:txBody>
          <a:bodyPr vert="horz" lIns="91440" tIns="45720" rIns="91440" bIns="45720" rtlCol="0">
            <a:normAutofit fontScale="92500"/>
          </a:bodyPr>
          <a:lstStyle/>
          <a:p>
            <a:r>
              <a:rPr lang="it-IT" sz="2400" dirty="0"/>
              <a:t>Esempio pratico con le parole: Le parole "cane", "gatto" e "automobile" vengono trasformate in liste di numeri (i loro </a:t>
            </a:r>
            <a:r>
              <a:rPr lang="it-IT" sz="2400" dirty="0" err="1"/>
              <a:t>embedding</a:t>
            </a:r>
            <a:r>
              <a:rPr lang="it-IT" sz="2400" dirty="0"/>
              <a:t>). La rete impara a posizionare parole con significati simili vicine tra loro in questo spazio numerico. Quindi "cane" e "gatto" avranno </a:t>
            </a:r>
            <a:r>
              <a:rPr lang="it-IT" sz="2400" dirty="0" err="1"/>
              <a:t>embedding</a:t>
            </a:r>
            <a:r>
              <a:rPr lang="it-IT" sz="2400" dirty="0"/>
              <a:t> simili (entrambi sono animali domestici), mentre "automobile" sarà più distante. </a:t>
            </a:r>
          </a:p>
          <a:p>
            <a:r>
              <a:rPr lang="it-IT" sz="2400" dirty="0"/>
              <a:t>Perché sono utili: Gli </a:t>
            </a:r>
            <a:r>
              <a:rPr lang="it-IT" sz="2400" dirty="0" err="1"/>
              <a:t>embedding</a:t>
            </a:r>
            <a:r>
              <a:rPr lang="it-IT" sz="2400" dirty="0"/>
              <a:t> permettono alla rete di lavorare con il significato delle cose, non solo con la loro forma superficiale. È come avere un traduttore universale che converte qualsiasi informazione in un linguaggio matematico che la macchina può elaborare e confrontare.</a:t>
            </a:r>
          </a:p>
          <a:p>
            <a:r>
              <a:rPr lang="it-IT" sz="2400" dirty="0"/>
              <a:t>In sostanza, gli </a:t>
            </a:r>
            <a:r>
              <a:rPr lang="it-IT" sz="2400" dirty="0" err="1"/>
              <a:t>embedding</a:t>
            </a:r>
            <a:r>
              <a:rPr lang="it-IT" sz="2400" dirty="0"/>
              <a:t> sono il "vocabolario interno" della rete neurale.</a:t>
            </a:r>
          </a:p>
          <a:p>
            <a:endParaRPr lang="it-IT" sz="2400" dirty="0"/>
          </a:p>
        </p:txBody>
      </p:sp>
      <p:pic>
        <p:nvPicPr>
          <p:cNvPr id="5" name="Picture 4" descr="Tavola periodica degli elementi">
            <a:extLst>
              <a:ext uri="{FF2B5EF4-FFF2-40B4-BE49-F238E27FC236}">
                <a16:creationId xmlns:a16="http://schemas.microsoft.com/office/drawing/2014/main" id="{1F188642-1CAF-75AB-2495-E1FA9D1EFE8E}"/>
              </a:ext>
            </a:extLst>
          </p:cNvPr>
          <p:cNvPicPr>
            <a:picLocks noChangeAspect="1"/>
          </p:cNvPicPr>
          <p:nvPr/>
        </p:nvPicPr>
        <p:blipFill>
          <a:blip r:embed="rId2"/>
          <a:srcRect l="31824" r="22950" b="389"/>
          <a:stretch>
            <a:fillRect/>
          </a:stretch>
        </p:blipFill>
        <p:spPr>
          <a:xfrm>
            <a:off x="7345680" y="10"/>
            <a:ext cx="4846320" cy="6857990"/>
          </a:xfrm>
          <a:prstGeom prst="rect">
            <a:avLst/>
          </a:prstGeom>
        </p:spPr>
      </p:pic>
    </p:spTree>
    <p:extLst>
      <p:ext uri="{BB962C8B-B14F-4D97-AF65-F5344CB8AC3E}">
        <p14:creationId xmlns:p14="http://schemas.microsoft.com/office/powerpoint/2010/main" val="3799557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D603F-C10E-8054-EABA-C39972384B57}"/>
            </a:ext>
          </a:extLst>
        </p:cNvPr>
        <p:cNvGrpSpPr/>
        <p:nvPr/>
      </p:nvGrpSpPr>
      <p:grpSpPr>
        <a:xfrm>
          <a:off x="0" y="0"/>
          <a:ext cx="0" cy="0"/>
          <a:chOff x="0" y="0"/>
          <a:chExt cx="0" cy="0"/>
        </a:xfrm>
      </p:grpSpPr>
      <p:pic>
        <p:nvPicPr>
          <p:cNvPr id="11" name="Immagine 10">
            <a:extLst>
              <a:ext uri="{FF2B5EF4-FFF2-40B4-BE49-F238E27FC236}">
                <a16:creationId xmlns:a16="http://schemas.microsoft.com/office/drawing/2014/main" id="{76ABF719-E610-0B95-4013-FD0869367F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27458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95FAC54-D2EC-E54E-6088-52394CA714BD}"/>
              </a:ext>
            </a:extLst>
          </p:cNvPr>
          <p:cNvSpPr>
            <a:spLocks noGrp="1"/>
          </p:cNvSpPr>
          <p:nvPr>
            <p:ph type="title"/>
          </p:nvPr>
        </p:nvSpPr>
        <p:spPr>
          <a:xfrm>
            <a:off x="5568534" y="603504"/>
            <a:ext cx="5916169" cy="831596"/>
          </a:xfrm>
        </p:spPr>
        <p:txBody>
          <a:bodyPr anchor="b">
            <a:normAutofit/>
          </a:bodyPr>
          <a:lstStyle/>
          <a:p>
            <a:r>
              <a:rPr lang="it-IT" dirty="0"/>
              <a:t>Geometria e Probabilità</a:t>
            </a:r>
          </a:p>
        </p:txBody>
      </p:sp>
      <p:pic>
        <p:nvPicPr>
          <p:cNvPr id="8" name="Immagine 7" descr="Immagine che contiene Universo, spazio, galassia, nebula&#10;&#10;Il contenuto generato dall'IA potrebbe non essere corretto.">
            <a:extLst>
              <a:ext uri="{FF2B5EF4-FFF2-40B4-BE49-F238E27FC236}">
                <a16:creationId xmlns:a16="http://schemas.microsoft.com/office/drawing/2014/main" id="{EB2DBEAD-226F-1E9F-A53F-14E204A54F20}"/>
              </a:ext>
            </a:extLst>
          </p:cNvPr>
          <p:cNvPicPr>
            <a:picLocks noChangeAspect="1"/>
          </p:cNvPicPr>
          <p:nvPr/>
        </p:nvPicPr>
        <p:blipFill>
          <a:blip r:embed="rId2">
            <a:extLst>
              <a:ext uri="{28A0092B-C50C-407E-A947-70E740481C1C}">
                <a14:useLocalDpi xmlns:a14="http://schemas.microsoft.com/office/drawing/2010/main" val="0"/>
              </a:ext>
            </a:extLst>
          </a:blip>
          <a:srcRect l="6407" r="21993"/>
          <a:stretch>
            <a:fillRect/>
          </a:stretch>
        </p:blipFill>
        <p:spPr>
          <a:xfrm>
            <a:off x="20" y="10"/>
            <a:ext cx="4910308" cy="6857990"/>
          </a:xfrm>
          <a:prstGeom prst="rect">
            <a:avLst/>
          </a:prstGeom>
        </p:spPr>
      </p:pic>
      <p:sp>
        <p:nvSpPr>
          <p:cNvPr id="3" name="Segnaposto contenuto 2">
            <a:extLst>
              <a:ext uri="{FF2B5EF4-FFF2-40B4-BE49-F238E27FC236}">
                <a16:creationId xmlns:a16="http://schemas.microsoft.com/office/drawing/2014/main" id="{A2F569FA-21FC-511D-6534-D6A999628CF6}"/>
              </a:ext>
            </a:extLst>
          </p:cNvPr>
          <p:cNvSpPr>
            <a:spLocks noGrp="1"/>
          </p:cNvSpPr>
          <p:nvPr>
            <p:ph idx="1"/>
          </p:nvPr>
        </p:nvSpPr>
        <p:spPr>
          <a:xfrm>
            <a:off x="5568533" y="2214282"/>
            <a:ext cx="5916169" cy="4095078"/>
          </a:xfrm>
        </p:spPr>
        <p:txBody>
          <a:bodyPr>
            <a:normAutofit/>
          </a:bodyPr>
          <a:lstStyle/>
          <a:p>
            <a:r>
              <a:rPr lang="it-IT" sz="2400" b="1" dirty="0"/>
              <a:t>Lo spazio dei dati è come un territorio immenso</a:t>
            </a:r>
            <a:endParaRPr lang="it-IT" sz="2400" dirty="0"/>
          </a:p>
          <a:p>
            <a:r>
              <a:rPr lang="it-IT" sz="2400" dirty="0"/>
              <a:t>Immaginate tutte le possibili immagini, testi, musiche o video che potrebbero mai esistere come punti in un territorio multidimensionale gigantesco. </a:t>
            </a:r>
          </a:p>
          <a:p>
            <a:r>
              <a:rPr lang="it-IT" sz="2400" dirty="0"/>
              <a:t>Ogni contenuto reale occupa una piccola zona di questo territorio - per esempio, tutte le foto di gatti stanno raggruppate in una "regione gatti", tutte le sinfonie di Mozart in una "regione Mozart", e così via.</a:t>
            </a:r>
          </a:p>
          <a:p>
            <a:endParaRPr lang="it-IT" sz="2400" dirty="0"/>
          </a:p>
        </p:txBody>
      </p:sp>
    </p:spTree>
    <p:extLst>
      <p:ext uri="{BB962C8B-B14F-4D97-AF65-F5344CB8AC3E}">
        <p14:creationId xmlns:p14="http://schemas.microsoft.com/office/powerpoint/2010/main" val="192021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20782C8-8789-8C17-ECF8-B39648F1777F}"/>
              </a:ext>
            </a:extLst>
          </p:cNvPr>
          <p:cNvSpPr>
            <a:spLocks noGrp="1"/>
          </p:cNvSpPr>
          <p:nvPr>
            <p:ph type="title"/>
          </p:nvPr>
        </p:nvSpPr>
        <p:spPr>
          <a:xfrm>
            <a:off x="612649" y="548638"/>
            <a:ext cx="3493008" cy="5788152"/>
          </a:xfrm>
        </p:spPr>
        <p:txBody>
          <a:bodyPr anchor="ctr">
            <a:normAutofit/>
          </a:bodyPr>
          <a:lstStyle/>
          <a:p>
            <a:r>
              <a:rPr lang="it-IT" sz="4000"/>
              <a:t>Geometria e Probabilità</a:t>
            </a:r>
          </a:p>
        </p:txBody>
      </p:sp>
      <p:graphicFrame>
        <p:nvGraphicFramePr>
          <p:cNvPr id="5" name="Segnaposto contenuto 2">
            <a:extLst>
              <a:ext uri="{FF2B5EF4-FFF2-40B4-BE49-F238E27FC236}">
                <a16:creationId xmlns:a16="http://schemas.microsoft.com/office/drawing/2014/main" id="{E4B37A0D-ABB7-E83A-8F1A-AAA894B3695E}"/>
              </a:ext>
            </a:extLst>
          </p:cNvPr>
          <p:cNvGraphicFramePr>
            <a:graphicFrameLocks noGrp="1"/>
          </p:cNvGraphicFramePr>
          <p:nvPr>
            <p:ph idx="1"/>
            <p:extLst>
              <p:ext uri="{D42A27DB-BD31-4B8C-83A1-F6EECF244321}">
                <p14:modId xmlns:p14="http://schemas.microsoft.com/office/powerpoint/2010/main" val="4292110430"/>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5517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F88603-0E0B-A844-F02E-529D571FF65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5EF18D38-BD77-396B-70AF-93BBA5D9E57E}"/>
              </a:ext>
            </a:extLst>
          </p:cNvPr>
          <p:cNvSpPr>
            <a:spLocks noGrp="1"/>
          </p:cNvSpPr>
          <p:nvPr>
            <p:ph type="title"/>
          </p:nvPr>
        </p:nvSpPr>
        <p:spPr>
          <a:xfrm>
            <a:off x="612649" y="548638"/>
            <a:ext cx="3493008" cy="5788152"/>
          </a:xfrm>
        </p:spPr>
        <p:txBody>
          <a:bodyPr anchor="ctr">
            <a:normAutofit/>
          </a:bodyPr>
          <a:lstStyle/>
          <a:p>
            <a:r>
              <a:rPr lang="it-IT" sz="4000"/>
              <a:t>Geometria e Probabilità</a:t>
            </a:r>
          </a:p>
        </p:txBody>
      </p:sp>
      <p:graphicFrame>
        <p:nvGraphicFramePr>
          <p:cNvPr id="5" name="Segnaposto contenuto 2">
            <a:extLst>
              <a:ext uri="{FF2B5EF4-FFF2-40B4-BE49-F238E27FC236}">
                <a16:creationId xmlns:a16="http://schemas.microsoft.com/office/drawing/2014/main" id="{F1836E1B-5888-542B-8BA7-8DBFFFF5B9C8}"/>
              </a:ext>
            </a:extLst>
          </p:cNvPr>
          <p:cNvGraphicFramePr>
            <a:graphicFrameLocks noGrp="1"/>
          </p:cNvGraphicFramePr>
          <p:nvPr>
            <p:ph idx="1"/>
            <p:extLst>
              <p:ext uri="{D42A27DB-BD31-4B8C-83A1-F6EECF244321}">
                <p14:modId xmlns:p14="http://schemas.microsoft.com/office/powerpoint/2010/main" val="1740583369"/>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5228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D33F9E-88AC-E72A-B45B-7FAEE29F8096}"/>
              </a:ext>
            </a:extLst>
          </p:cNvPr>
          <p:cNvSpPr>
            <a:spLocks noGrp="1"/>
          </p:cNvSpPr>
          <p:nvPr>
            <p:ph type="title"/>
          </p:nvPr>
        </p:nvSpPr>
        <p:spPr/>
        <p:txBody>
          <a:bodyPr/>
          <a:lstStyle/>
          <a:p>
            <a:r>
              <a:rPr lang="it-IT" dirty="0"/>
              <a:t>Geometria e Probabilità</a:t>
            </a:r>
          </a:p>
        </p:txBody>
      </p:sp>
      <p:sp>
        <p:nvSpPr>
          <p:cNvPr id="3" name="Segnaposto contenuto 2">
            <a:extLst>
              <a:ext uri="{FF2B5EF4-FFF2-40B4-BE49-F238E27FC236}">
                <a16:creationId xmlns:a16="http://schemas.microsoft.com/office/drawing/2014/main" id="{D2FDD836-CAC6-0B1F-E2E9-1D96F6D25BCD}"/>
              </a:ext>
            </a:extLst>
          </p:cNvPr>
          <p:cNvSpPr>
            <a:spLocks noGrp="1"/>
          </p:cNvSpPr>
          <p:nvPr>
            <p:ph idx="1"/>
          </p:nvPr>
        </p:nvSpPr>
        <p:spPr/>
        <p:txBody>
          <a:bodyPr>
            <a:normAutofit lnSpcReduction="10000"/>
          </a:bodyPr>
          <a:lstStyle/>
          <a:p>
            <a:r>
              <a:rPr lang="it-IT" b="1" dirty="0"/>
              <a:t>Esempio pratico:</a:t>
            </a:r>
            <a:r>
              <a:rPr lang="it-IT" dirty="0"/>
              <a:t> Quando ChatGPT scrive, non solo sa che certe parole vanno insieme, ma sa anche </a:t>
            </a:r>
            <a:r>
              <a:rPr lang="it-IT" i="1" dirty="0"/>
              <a:t>quanto spesso</a:t>
            </a:r>
            <a:r>
              <a:rPr lang="it-IT" dirty="0"/>
              <a:t> vanno insieme. Sa che dopo "buongiorno" è molto probabile trovare "come va?" piuttosto che "elefante viola". L'AI ha imparato questa "mappa delle probabilità" dai dati di training.</a:t>
            </a:r>
          </a:p>
          <a:p>
            <a:r>
              <a:rPr lang="it-IT" dirty="0"/>
              <a:t>In sostanza, l'AI generativa crea contenuti che rispettano anche le "regole statistiche" di quanto certi tipi di contenuto sono comuni o rari nella realtà.</a:t>
            </a:r>
          </a:p>
          <a:p>
            <a:endParaRPr lang="it-IT" dirty="0"/>
          </a:p>
          <a:p>
            <a:pPr marL="0" indent="0">
              <a:buNone/>
            </a:pPr>
            <a:r>
              <a:rPr lang="en-US" b="1" dirty="0">
                <a:latin typeface="Times New Roman" panose="02020603050405020304" pitchFamily="18" charset="0"/>
                <a:cs typeface="Times New Roman" panose="02020603050405020304" pitchFamily="18" charset="0"/>
              </a:rPr>
              <a:t>L’IA </a:t>
            </a:r>
            <a:r>
              <a:rPr lang="en-US" b="1" dirty="0" err="1">
                <a:latin typeface="Times New Roman" panose="02020603050405020304" pitchFamily="18" charset="0"/>
                <a:cs typeface="Times New Roman" panose="02020603050405020304" pitchFamily="18" charset="0"/>
              </a:rPr>
              <a:t>generativa</a:t>
            </a:r>
            <a:r>
              <a:rPr lang="en-US" b="1" dirty="0">
                <a:latin typeface="Times New Roman" panose="02020603050405020304" pitchFamily="18" charset="0"/>
                <a:cs typeface="Times New Roman" panose="02020603050405020304" pitchFamily="18" charset="0"/>
              </a:rPr>
              <a:t> segue un </a:t>
            </a:r>
            <a:r>
              <a:rPr lang="en-US" b="1" dirty="0" err="1">
                <a:latin typeface="Times New Roman" panose="02020603050405020304" pitchFamily="18" charset="0"/>
                <a:cs typeface="Times New Roman" panose="02020603050405020304" pitchFamily="18" charset="0"/>
              </a:rPr>
              <a:t>percorso</a:t>
            </a:r>
            <a:r>
              <a:rPr lang="en-US" b="1" dirty="0">
                <a:latin typeface="Times New Roman" panose="02020603050405020304" pitchFamily="18" charset="0"/>
                <a:cs typeface="Times New Roman" panose="02020603050405020304" pitchFamily="18" charset="0"/>
              </a:rPr>
              <a:t>, non </a:t>
            </a:r>
            <a:r>
              <a:rPr lang="en-US" b="1" dirty="0" err="1">
                <a:latin typeface="Times New Roman" panose="02020603050405020304" pitchFamily="18" charset="0"/>
                <a:cs typeface="Times New Roman" panose="02020603050405020304" pitchFamily="18" charset="0"/>
              </a:rPr>
              <a:t>possiede</a:t>
            </a:r>
            <a:r>
              <a:rPr lang="en-US" b="1" dirty="0">
                <a:latin typeface="Times New Roman" panose="02020603050405020304" pitchFamily="18" charset="0"/>
                <a:cs typeface="Times New Roman" panose="02020603050405020304" pitchFamily="18" charset="0"/>
              </a:rPr>
              <a:t> il </a:t>
            </a:r>
            <a:r>
              <a:rPr lang="en-US" b="1" dirty="0" err="1">
                <a:latin typeface="Times New Roman" panose="02020603050405020304" pitchFamily="18" charset="0"/>
                <a:cs typeface="Times New Roman" panose="02020603050405020304" pitchFamily="18" charset="0"/>
              </a:rPr>
              <a:t>concetto</a:t>
            </a:r>
            <a:r>
              <a:rPr lang="en-US" b="1" dirty="0">
                <a:latin typeface="Times New Roman" panose="02020603050405020304" pitchFamily="18" charset="0"/>
                <a:cs typeface="Times New Roman" panose="02020603050405020304" pitchFamily="18" charset="0"/>
              </a:rPr>
              <a:t> di «</a:t>
            </a:r>
            <a:r>
              <a:rPr lang="en-US" b="1" dirty="0" err="1">
                <a:latin typeface="Times New Roman" panose="02020603050405020304" pitchFamily="18" charset="0"/>
                <a:cs typeface="Times New Roman" panose="02020603050405020304" pitchFamily="18" charset="0"/>
              </a:rPr>
              <a:t>verità</a:t>
            </a:r>
            <a:r>
              <a:rPr lang="en-US" b="1" dirty="0">
                <a:latin typeface="Times New Roman" panose="02020603050405020304" pitchFamily="18" charset="0"/>
                <a:cs typeface="Times New Roman" panose="02020603050405020304" pitchFamily="18" charset="0"/>
              </a:rPr>
              <a:t>»</a:t>
            </a:r>
          </a:p>
          <a:p>
            <a:endParaRPr lang="it-IT" dirty="0"/>
          </a:p>
          <a:p>
            <a:endParaRPr lang="it-IT" dirty="0"/>
          </a:p>
        </p:txBody>
      </p:sp>
      <p:sp>
        <p:nvSpPr>
          <p:cNvPr id="4" name="Rettangolo 3">
            <a:extLst>
              <a:ext uri="{FF2B5EF4-FFF2-40B4-BE49-F238E27FC236}">
                <a16:creationId xmlns:a16="http://schemas.microsoft.com/office/drawing/2014/main" id="{4F3A7356-E364-7F2B-B31C-1D009D205589}"/>
              </a:ext>
            </a:extLst>
          </p:cNvPr>
          <p:cNvSpPr/>
          <p:nvPr/>
        </p:nvSpPr>
        <p:spPr>
          <a:xfrm>
            <a:off x="732366" y="5173663"/>
            <a:ext cx="10621433" cy="10033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010801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8E3ABBD-BE8D-9952-F297-7A0830321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13" r="1" b="12979"/>
          <a:stretch>
            <a:fillRect/>
          </a:stretch>
        </p:blipFill>
        <p:spPr bwMode="auto">
          <a:xfrm>
            <a:off x="1" y="10"/>
            <a:ext cx="12191999"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A2B65B3B-06C9-0AF0-43A7-EC76D6C2A8EC}"/>
              </a:ext>
            </a:extLst>
          </p:cNvPr>
          <p:cNvSpPr txBox="1"/>
          <p:nvPr/>
        </p:nvSpPr>
        <p:spPr>
          <a:xfrm>
            <a:off x="259644" y="293511"/>
            <a:ext cx="8624711" cy="769441"/>
          </a:xfrm>
          <a:prstGeom prst="rect">
            <a:avLst/>
          </a:prstGeom>
          <a:noFill/>
        </p:spPr>
        <p:txBody>
          <a:bodyPr wrap="square" rtlCol="0">
            <a:spAutoFit/>
          </a:bodyPr>
          <a:lstStyle/>
          <a:p>
            <a:r>
              <a:rPr lang="it-IT" sz="4400" dirty="0">
                <a:solidFill>
                  <a:schemeClr val="bg1"/>
                </a:solidFill>
              </a:rPr>
              <a:t>La Creatività ai Tempi dell’IA</a:t>
            </a:r>
          </a:p>
        </p:txBody>
      </p:sp>
    </p:spTree>
    <p:extLst>
      <p:ext uri="{BB962C8B-B14F-4D97-AF65-F5344CB8AC3E}">
        <p14:creationId xmlns:p14="http://schemas.microsoft.com/office/powerpoint/2010/main" val="978518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5EEC2-F9FE-FC43-57CD-E2CDF94E2A1A}"/>
            </a:ext>
          </a:extLst>
        </p:cNvPr>
        <p:cNvGrpSpPr/>
        <p:nvPr/>
      </p:nvGrpSpPr>
      <p:grpSpPr>
        <a:xfrm>
          <a:off x="0" y="0"/>
          <a:ext cx="0" cy="0"/>
          <a:chOff x="0" y="0"/>
          <a:chExt cx="0" cy="0"/>
        </a:xfrm>
      </p:grpSpPr>
      <p:pic>
        <p:nvPicPr>
          <p:cNvPr id="2050" name="Picture 2" descr="Generazione immagine completata">
            <a:extLst>
              <a:ext uri="{FF2B5EF4-FFF2-40B4-BE49-F238E27FC236}">
                <a16:creationId xmlns:a16="http://schemas.microsoft.com/office/drawing/2014/main" id="{21046461-7FD8-860C-EFF6-5525486BA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882" b="-1"/>
          <a:stretch>
            <a:fillRect/>
          </a:stretch>
        </p:blipFill>
        <p:spPr bwMode="auto">
          <a:xfrm>
            <a:off x="1" y="10"/>
            <a:ext cx="7428088"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7CC55C-B02F-A42D-0FD7-A1A31CAF3AC3}"/>
              </a:ext>
            </a:extLst>
          </p:cNvPr>
          <p:cNvSpPr>
            <a:spLocks noGrp="1"/>
          </p:cNvSpPr>
          <p:nvPr>
            <p:ph type="title"/>
          </p:nvPr>
        </p:nvSpPr>
        <p:spPr>
          <a:xfrm>
            <a:off x="7531610" y="365125"/>
            <a:ext cx="3822189" cy="1899912"/>
          </a:xfrm>
        </p:spPr>
        <p:txBody>
          <a:bodyPr>
            <a:normAutofit/>
          </a:bodyPr>
          <a:lstStyle/>
          <a:p>
            <a:r>
              <a:rPr lang="it-IT" sz="4000" dirty="0"/>
              <a:t>Cos’è l’AI generativa?</a:t>
            </a:r>
          </a:p>
        </p:txBody>
      </p:sp>
      <p:sp>
        <p:nvSpPr>
          <p:cNvPr id="3" name="Content Placeholder 2">
            <a:extLst>
              <a:ext uri="{FF2B5EF4-FFF2-40B4-BE49-F238E27FC236}">
                <a16:creationId xmlns:a16="http://schemas.microsoft.com/office/drawing/2014/main" id="{52BF5830-90E7-6183-8BC7-35FF583E3E23}"/>
              </a:ext>
            </a:extLst>
          </p:cNvPr>
          <p:cNvSpPr>
            <a:spLocks noGrp="1"/>
          </p:cNvSpPr>
          <p:nvPr>
            <p:ph idx="1"/>
          </p:nvPr>
        </p:nvSpPr>
        <p:spPr>
          <a:xfrm>
            <a:off x="7531610" y="2434201"/>
            <a:ext cx="4242701" cy="3742762"/>
          </a:xfrm>
        </p:spPr>
        <p:txBody>
          <a:bodyPr>
            <a:normAutofit/>
          </a:bodyPr>
          <a:lstStyle/>
          <a:p>
            <a:pPr marL="0" indent="0">
              <a:buNone/>
            </a:pPr>
            <a:r>
              <a:rPr lang="it-IT" sz="2000" dirty="0"/>
              <a:t>Pensate a un bambino che cresce leggendo milioni di libri, osservando ogni dettaglio: stile, tono, contenuti. </a:t>
            </a:r>
          </a:p>
          <a:p>
            <a:pPr marL="0" indent="0">
              <a:buNone/>
            </a:pPr>
            <a:r>
              <a:rPr lang="it-IT" sz="2000" dirty="0"/>
              <a:t>Poi gli chiedete di scrivere una poesia, o un discorso, o un romanzo giallo. L’AI generativa fa qualcosa di simile: impara da enormi quantità di dati e poi “immagina” cosa potrebbe venire dopo.</a:t>
            </a:r>
          </a:p>
        </p:txBody>
      </p:sp>
    </p:spTree>
    <p:extLst>
      <p:ext uri="{BB962C8B-B14F-4D97-AF65-F5344CB8AC3E}">
        <p14:creationId xmlns:p14="http://schemas.microsoft.com/office/powerpoint/2010/main" val="43373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AB9B8B4-6AA0-6EC2-5180-35BA3CFC2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7" y="548640"/>
            <a:ext cx="10872215" cy="1132258"/>
          </a:xfrm>
        </p:spPr>
        <p:txBody>
          <a:bodyPr>
            <a:normAutofit/>
          </a:bodyPr>
          <a:lstStyle/>
          <a:p>
            <a:r>
              <a:rPr lang="it-IT" dirty="0"/>
              <a:t>Una nuova forma di creatività</a:t>
            </a:r>
          </a:p>
        </p:txBody>
      </p:sp>
      <p:pic>
        <p:nvPicPr>
          <p:cNvPr id="16" name="Picture 4" descr="Dipinto a olio di un tramonto">
            <a:extLst>
              <a:ext uri="{FF2B5EF4-FFF2-40B4-BE49-F238E27FC236}">
                <a16:creationId xmlns:a16="http://schemas.microsoft.com/office/drawing/2014/main" id="{7973B297-2D8D-4AD9-AD39-A1F26B30CAEB}"/>
              </a:ext>
            </a:extLst>
          </p:cNvPr>
          <p:cNvPicPr>
            <a:picLocks noChangeAspect="1"/>
          </p:cNvPicPr>
          <p:nvPr/>
        </p:nvPicPr>
        <p:blipFill>
          <a:blip r:embed="rId2"/>
          <a:srcRect l="6447" r="2" b="2"/>
          <a:stretch>
            <a:fillRect/>
          </a:stretch>
        </p:blipFill>
        <p:spPr>
          <a:xfrm>
            <a:off x="731520" y="1775012"/>
            <a:ext cx="6355080" cy="4534348"/>
          </a:xfrm>
          <a:prstGeom prst="rect">
            <a:avLst/>
          </a:prstGeom>
        </p:spPr>
      </p:pic>
      <p:sp>
        <p:nvSpPr>
          <p:cNvPr id="3" name="Content Placeholder 2"/>
          <p:cNvSpPr>
            <a:spLocks noGrp="1"/>
          </p:cNvSpPr>
          <p:nvPr>
            <p:ph idx="1"/>
          </p:nvPr>
        </p:nvSpPr>
        <p:spPr>
          <a:xfrm>
            <a:off x="7485529" y="1775012"/>
            <a:ext cx="3999334" cy="4534348"/>
          </a:xfrm>
        </p:spPr>
        <p:txBody>
          <a:bodyPr>
            <a:normAutofit/>
          </a:bodyPr>
          <a:lstStyle/>
          <a:p>
            <a:r>
              <a:rPr lang="it-IT" sz="1700" dirty="0"/>
              <a:t>Molti si chiedono: ma è davvero creatività?</a:t>
            </a:r>
            <a:br>
              <a:rPr lang="it-IT" sz="1700" dirty="0"/>
            </a:br>
            <a:endParaRPr lang="it-IT" sz="1700" dirty="0"/>
          </a:p>
          <a:p>
            <a:r>
              <a:rPr lang="it-IT" sz="1700" dirty="0"/>
              <a:t>Una macchina non ha emozioni, non ha esperienze personali. </a:t>
            </a:r>
          </a:p>
          <a:p>
            <a:r>
              <a:rPr lang="it-IT" sz="1700" dirty="0"/>
              <a:t>Eppure, può scrivere poesie, dipingere paesaggi onirici, comporre sinfonie. È forse solo una simulazione?</a:t>
            </a:r>
          </a:p>
          <a:p>
            <a:r>
              <a:rPr lang="it-IT" sz="1700" dirty="0"/>
              <a:t>In fondo, anche noi esseri umani creiamo sulla base di ciò che abbiamo letto, vissuto, sentito. </a:t>
            </a:r>
          </a:p>
          <a:p>
            <a:r>
              <a:rPr lang="it-IT" sz="1700" dirty="0"/>
              <a:t>Forse la creatività non è una scintilla divina, ma un processo complesso di associazioni, ricombinazioni, intuizioni. </a:t>
            </a:r>
          </a:p>
          <a:p>
            <a:r>
              <a:rPr lang="it-IT" sz="1700" dirty="0"/>
              <a:t>L’AI ci costringe a </a:t>
            </a:r>
            <a:r>
              <a:rPr lang="it-IT" sz="1700" b="1" dirty="0"/>
              <a:t>ridefinire i confini</a:t>
            </a:r>
            <a:r>
              <a:rPr lang="it-IT" sz="1700" dirty="0"/>
              <a:t> della creatività stessa.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A28887-71E2-8137-EBBF-2C717451FE47}"/>
              </a:ext>
            </a:extLst>
          </p:cNvPr>
          <p:cNvSpPr>
            <a:spLocks noGrp="1"/>
          </p:cNvSpPr>
          <p:nvPr>
            <p:ph type="title"/>
          </p:nvPr>
        </p:nvSpPr>
        <p:spPr/>
        <p:txBody>
          <a:bodyPr/>
          <a:lstStyle/>
          <a:p>
            <a:r>
              <a:rPr lang="it-IT" dirty="0"/>
              <a:t>Creatività e Ars Combinatoria</a:t>
            </a:r>
          </a:p>
        </p:txBody>
      </p:sp>
      <p:pic>
        <p:nvPicPr>
          <p:cNvPr id="5122" name="Picture 2">
            <a:extLst>
              <a:ext uri="{FF2B5EF4-FFF2-40B4-BE49-F238E27FC236}">
                <a16:creationId xmlns:a16="http://schemas.microsoft.com/office/drawing/2014/main" id="{9190C204-608D-348C-A292-4B98ED60F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538" y="1521355"/>
            <a:ext cx="4619481" cy="51673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l castello dei destini incrociati">
            <a:extLst>
              <a:ext uri="{FF2B5EF4-FFF2-40B4-BE49-F238E27FC236}">
                <a16:creationId xmlns:a16="http://schemas.microsoft.com/office/drawing/2014/main" id="{3C0C8A12-4DB7-AEA1-FD17-721390DF4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097" y="2641600"/>
            <a:ext cx="2597805" cy="4047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ACAF9F16-5C13-68A5-D100-0E607A72E336}"/>
              </a:ext>
            </a:extLst>
          </p:cNvPr>
          <p:cNvPicPr>
            <a:picLocks noChangeAspect="1"/>
          </p:cNvPicPr>
          <p:nvPr/>
        </p:nvPicPr>
        <p:blipFill>
          <a:blip r:embed="rId4"/>
          <a:stretch>
            <a:fillRect/>
          </a:stretch>
        </p:blipFill>
        <p:spPr>
          <a:xfrm>
            <a:off x="8491465" y="721255"/>
            <a:ext cx="3425825" cy="34258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26" name="Picture 2" descr="Cent Mille Milliards de Poèmes&quot;: Queneau e la letteratura combinatoria |  The Paper Lab">
            <a:extLst>
              <a:ext uri="{FF2B5EF4-FFF2-40B4-BE49-F238E27FC236}">
                <a16:creationId xmlns:a16="http://schemas.microsoft.com/office/drawing/2014/main" id="{35A45232-894C-1645-128D-2E1CA2DABF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0801" y="3526897"/>
            <a:ext cx="4105204" cy="317147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287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79E0F66-4FEE-5C65-5BD3-5426152A2B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882" b="-1"/>
          <a:stretch>
            <a:fillRect/>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asellaDiTesto 2">
            <a:extLst>
              <a:ext uri="{FF2B5EF4-FFF2-40B4-BE49-F238E27FC236}">
                <a16:creationId xmlns:a16="http://schemas.microsoft.com/office/drawing/2014/main" id="{660EA733-1639-E7C8-4843-452E62B2B37B}"/>
              </a:ext>
            </a:extLst>
          </p:cNvPr>
          <p:cNvSpPr txBox="1"/>
          <p:nvPr/>
        </p:nvSpPr>
        <p:spPr>
          <a:xfrm>
            <a:off x="6934200" y="215900"/>
            <a:ext cx="4902200" cy="64516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b="1" dirty="0">
              <a:latin typeface="Times New Roman" panose="02020603050405020304" pitchFamily="18" charset="0"/>
              <a:cs typeface="Times New Roman" panose="02020603050405020304" pitchFamily="18" charset="0"/>
            </a:endParaRPr>
          </a:p>
        </p:txBody>
      </p:sp>
      <p:sp>
        <p:nvSpPr>
          <p:cNvPr id="2" name="CasellaDiTesto 1">
            <a:extLst>
              <a:ext uri="{FF2B5EF4-FFF2-40B4-BE49-F238E27FC236}">
                <a16:creationId xmlns:a16="http://schemas.microsoft.com/office/drawing/2014/main" id="{E337A6E4-A5E3-84A6-9044-D554E0A324B8}"/>
              </a:ext>
            </a:extLst>
          </p:cNvPr>
          <p:cNvSpPr txBox="1"/>
          <p:nvPr/>
        </p:nvSpPr>
        <p:spPr>
          <a:xfrm>
            <a:off x="7573108" y="304799"/>
            <a:ext cx="4403030" cy="6186309"/>
          </a:xfrm>
          <a:prstGeom prst="rect">
            <a:avLst/>
          </a:prstGeom>
          <a:noFill/>
        </p:spPr>
        <p:txBody>
          <a:bodyPr wrap="square" rtlCol="0">
            <a:spAutoFit/>
          </a:bodyPr>
          <a:lstStyle/>
          <a:p>
            <a:pPr marL="285750" indent="-285750">
              <a:buFont typeface="Arial" panose="020B0604020202020204" pitchFamily="34" charset="0"/>
              <a:buChar char="•"/>
            </a:pPr>
            <a:r>
              <a:rPr lang="it-IT" dirty="0"/>
              <a:t>Nel testo della conferenza «Cibernetica e Fantasmi» (1967), contenuto nella raccolta Una pietra sopra, lo scrittore considera la narrativa come un sistema di elaborazione di dati (storie, temi, personaggi) simile ai processi computazionali, dove la generazione di nuove storie potrebbe teoricamente essere prodotta attraverso la combinazione e la variazione di elementi preesistenti. </a:t>
            </a:r>
          </a:p>
          <a:p>
            <a:pPr marL="285750" indent="-285750">
              <a:buFont typeface="Arial" panose="020B0604020202020204" pitchFamily="34" charset="0"/>
              <a:buChar char="•"/>
            </a:pPr>
            <a:r>
              <a:rPr lang="it-IT" dirty="0"/>
              <a:t>Dialogo e codici che regolano il linguaggio, rispondenze e contraddizioni sono per Calvino la base della narrazione come sperimentazione del limite e delle possibilità implicite del linguaggio.</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b="1" i="1" dirty="0"/>
              <a:t>«L’uomo sta cominciando a capire come si smonta e come si rimonta la più complicata e imprevedibile di tutte le sue macchine: il linguaggio»</a:t>
            </a:r>
          </a:p>
        </p:txBody>
      </p:sp>
    </p:spTree>
    <p:extLst>
      <p:ext uri="{BB962C8B-B14F-4D97-AF65-F5344CB8AC3E}">
        <p14:creationId xmlns:p14="http://schemas.microsoft.com/office/powerpoint/2010/main" val="3224537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0DC1B0-7E1A-BD02-3F93-19E6B1B75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9" y="548638"/>
            <a:ext cx="3493008" cy="5788152"/>
          </a:xfrm>
        </p:spPr>
        <p:txBody>
          <a:bodyPr anchor="ctr">
            <a:normAutofit/>
          </a:bodyPr>
          <a:lstStyle/>
          <a:p>
            <a:r>
              <a:rPr lang="it-IT" sz="4000"/>
              <a:t>Le domande che dobbiamo porci</a:t>
            </a:r>
          </a:p>
        </p:txBody>
      </p:sp>
      <p:graphicFrame>
        <p:nvGraphicFramePr>
          <p:cNvPr id="5" name="Content Placeholder 2">
            <a:extLst>
              <a:ext uri="{FF2B5EF4-FFF2-40B4-BE49-F238E27FC236}">
                <a16:creationId xmlns:a16="http://schemas.microsoft.com/office/drawing/2014/main" id="{56C504CC-E369-0351-DDC0-EA9FE779335E}"/>
              </a:ext>
            </a:extLst>
          </p:cNvPr>
          <p:cNvGraphicFramePr>
            <a:graphicFrameLocks noGrp="1"/>
          </p:cNvGraphicFramePr>
          <p:nvPr>
            <p:ph idx="1"/>
            <p:extLst>
              <p:ext uri="{D42A27DB-BD31-4B8C-83A1-F6EECF244321}">
                <p14:modId xmlns:p14="http://schemas.microsoft.com/office/powerpoint/2010/main" val="1211322565"/>
              </p:ext>
            </p:extLst>
          </p:nvPr>
        </p:nvGraphicFramePr>
        <p:xfrm>
          <a:off x="4608246" y="548640"/>
          <a:ext cx="6949440" cy="578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3733" y="548464"/>
            <a:ext cx="6798541" cy="1675623"/>
          </a:xfrm>
        </p:spPr>
        <p:txBody>
          <a:bodyPr anchor="b">
            <a:normAutofit/>
          </a:bodyPr>
          <a:lstStyle/>
          <a:p>
            <a:r>
              <a:rPr lang="it-IT" sz="4000"/>
              <a:t>Il rischio dell’illusione perfetta</a:t>
            </a:r>
          </a:p>
        </p:txBody>
      </p:sp>
      <p:pic>
        <p:nvPicPr>
          <p:cNvPr id="6" name="Picture 5">
            <a:extLst>
              <a:ext uri="{FF2B5EF4-FFF2-40B4-BE49-F238E27FC236}">
                <a16:creationId xmlns:a16="http://schemas.microsoft.com/office/drawing/2014/main" id="{4C8AB8BB-02DE-0BDF-45AB-4030E6F3F08D}"/>
              </a:ext>
            </a:extLst>
          </p:cNvPr>
          <p:cNvPicPr>
            <a:picLocks noChangeAspect="1"/>
          </p:cNvPicPr>
          <p:nvPr/>
        </p:nvPicPr>
        <p:blipFill>
          <a:blip r:embed="rId2"/>
          <a:srcRect l="49823" r="12545"/>
          <a:stretch>
            <a:fillRect/>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0BC3B418-4F86-CAB6-9067-B790FEDE6CD1}"/>
              </a:ext>
            </a:extLst>
          </p:cNvPr>
          <p:cNvGraphicFramePr>
            <a:graphicFrameLocks noGrp="1"/>
          </p:cNvGraphicFramePr>
          <p:nvPr>
            <p:ph idx="1"/>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4">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93079" y="193876"/>
            <a:ext cx="6294121" cy="822124"/>
          </a:xfrm>
        </p:spPr>
        <p:txBody>
          <a:bodyPr anchor="b">
            <a:normAutofit/>
          </a:bodyPr>
          <a:lstStyle/>
          <a:p>
            <a:r>
              <a:rPr lang="it-IT" sz="4000" dirty="0"/>
              <a:t>Il futuro che stiamo scrivendo</a:t>
            </a:r>
          </a:p>
        </p:txBody>
      </p:sp>
      <p:pic>
        <p:nvPicPr>
          <p:cNvPr id="2050" name="Picture 2" descr="From the Innovation Lab: Transforming Spaces with Generative Art 2 ...">
            <a:extLst>
              <a:ext uri="{FF2B5EF4-FFF2-40B4-BE49-F238E27FC236}">
                <a16:creationId xmlns:a16="http://schemas.microsoft.com/office/drawing/2014/main" id="{9D057130-1113-BEEF-137B-3BAABB918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812" r="10588"/>
          <a:stretch>
            <a:fillRect/>
          </a:stretch>
        </p:blipFill>
        <p:spPr bwMode="auto">
          <a:xfrm>
            <a:off x="20" y="10"/>
            <a:ext cx="4910308" cy="6857990"/>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a:spLocks noGrp="1"/>
          </p:cNvSpPr>
          <p:nvPr>
            <p:ph idx="1"/>
          </p:nvPr>
        </p:nvSpPr>
        <p:spPr>
          <a:xfrm>
            <a:off x="5593079" y="1460500"/>
            <a:ext cx="6294121" cy="5092700"/>
          </a:xfrm>
        </p:spPr>
        <p:txBody>
          <a:bodyPr>
            <a:normAutofit/>
          </a:bodyPr>
          <a:lstStyle/>
          <a:p>
            <a:r>
              <a:rPr lang="it-IT" sz="2000" dirty="0"/>
              <a:t>Come internet o l’elettricità, l’AI cambierà tutto:</a:t>
            </a:r>
          </a:p>
          <a:p>
            <a:pPr lvl="1"/>
            <a:r>
              <a:rPr lang="it-IT" sz="2000" dirty="0"/>
              <a:t>Lavoro</a:t>
            </a:r>
          </a:p>
          <a:p>
            <a:pPr lvl="1"/>
            <a:r>
              <a:rPr lang="it-IT" sz="2000" dirty="0"/>
              <a:t>Educazione</a:t>
            </a:r>
          </a:p>
          <a:p>
            <a:pPr lvl="1"/>
            <a:r>
              <a:rPr lang="it-IT" sz="2000" dirty="0"/>
              <a:t>Conoscenza</a:t>
            </a:r>
          </a:p>
          <a:p>
            <a:pPr>
              <a:buNone/>
            </a:pPr>
            <a:endParaRPr lang="it-IT" sz="2000" dirty="0"/>
          </a:p>
          <a:p>
            <a:r>
              <a:rPr lang="it-IT" sz="2000" dirty="0"/>
              <a:t>Serve regolamentare ma </a:t>
            </a:r>
            <a:r>
              <a:rPr lang="it-IT" sz="2000" b="1" dirty="0"/>
              <a:t>soprattutto</a:t>
            </a:r>
            <a:r>
              <a:rPr lang="it-IT" sz="2000" dirty="0"/>
              <a:t> serve </a:t>
            </a:r>
            <a:r>
              <a:rPr lang="it-IT" sz="2000" b="1" dirty="0"/>
              <a:t>educare</a:t>
            </a:r>
            <a:r>
              <a:rPr lang="it-IT" sz="2000" dirty="0"/>
              <a:t>, </a:t>
            </a:r>
            <a:r>
              <a:rPr lang="it-IT" sz="2000" b="1" dirty="0"/>
              <a:t>condividere</a:t>
            </a:r>
            <a:r>
              <a:rPr lang="it-IT" sz="2000" dirty="0"/>
              <a:t>, </a:t>
            </a:r>
            <a:r>
              <a:rPr lang="it-IT" sz="2000" b="1" dirty="0"/>
              <a:t>riflettere</a:t>
            </a:r>
            <a:r>
              <a:rPr lang="it-IT" sz="2000" dirty="0"/>
              <a:t>. L’AI generativa è ancora giovane. Ma il suo impatto sarà profondo, tanto quanto l’elettricità o internet. Cambierà il lavoro, l’educazione, il modo in cui produciamo conoscenza.</a:t>
            </a:r>
          </a:p>
          <a:p>
            <a:r>
              <a:rPr lang="it-IT" sz="2000" dirty="0"/>
              <a:t>Siamo davanti a una responsabilità collettiva: </a:t>
            </a:r>
            <a:r>
              <a:rPr lang="it-IT" sz="2000" b="1" dirty="0"/>
              <a:t>insegnare, </a:t>
            </a:r>
            <a:r>
              <a:rPr lang="it-IT" sz="2000" dirty="0"/>
              <a:t>regolamentare</a:t>
            </a:r>
            <a:r>
              <a:rPr lang="it-IT" sz="2000" b="1" dirty="0"/>
              <a:t>, riflettere, condividere</a:t>
            </a:r>
            <a:r>
              <a:rPr lang="it-IT" sz="2000" dirty="0"/>
              <a:t>.</a:t>
            </a:r>
          </a:p>
          <a:p>
            <a:endParaRPr lang="it-IT" sz="2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1EA3B5-4A2B-33C2-1211-F45DB435DCCD}"/>
              </a:ext>
            </a:extLst>
          </p:cNvPr>
          <p:cNvSpPr>
            <a:spLocks noGrp="1"/>
          </p:cNvSpPr>
          <p:nvPr>
            <p:ph type="title"/>
          </p:nvPr>
        </p:nvSpPr>
        <p:spPr>
          <a:xfrm>
            <a:off x="838200" y="365125"/>
            <a:ext cx="10515600" cy="676275"/>
          </a:xfrm>
        </p:spPr>
        <p:txBody>
          <a:bodyPr>
            <a:normAutofit fontScale="90000"/>
          </a:bodyPr>
          <a:lstStyle/>
          <a:p>
            <a:r>
              <a:rPr lang="it-IT" dirty="0"/>
              <a:t>Il futuro che stiamo scrivendo</a:t>
            </a:r>
          </a:p>
        </p:txBody>
      </p:sp>
      <p:sp>
        <p:nvSpPr>
          <p:cNvPr id="3" name="Segnaposto contenuto 2">
            <a:extLst>
              <a:ext uri="{FF2B5EF4-FFF2-40B4-BE49-F238E27FC236}">
                <a16:creationId xmlns:a16="http://schemas.microsoft.com/office/drawing/2014/main" id="{A129C63B-3272-61C0-E559-CE43CC077369}"/>
              </a:ext>
            </a:extLst>
          </p:cNvPr>
          <p:cNvSpPr>
            <a:spLocks noGrp="1"/>
          </p:cNvSpPr>
          <p:nvPr>
            <p:ph idx="1"/>
          </p:nvPr>
        </p:nvSpPr>
        <p:spPr>
          <a:xfrm>
            <a:off x="838200" y="1460474"/>
            <a:ext cx="10515600" cy="4351338"/>
          </a:xfrm>
        </p:spPr>
        <p:txBody>
          <a:bodyPr>
            <a:normAutofit/>
          </a:bodyPr>
          <a:lstStyle/>
          <a:p>
            <a:r>
              <a:rPr lang="it-IT" sz="2400" dirty="0"/>
              <a:t>l’ars </a:t>
            </a:r>
            <a:r>
              <a:rPr lang="it-IT" sz="2400" dirty="0" err="1"/>
              <a:t>interrogandi</a:t>
            </a:r>
            <a:r>
              <a:rPr lang="it-IT" sz="2400" dirty="0"/>
              <a:t> è la sfera in cui possiamo dispiegare al meglio la nostra creatività. </a:t>
            </a:r>
          </a:p>
          <a:p>
            <a:r>
              <a:rPr lang="it-IT" sz="2400" dirty="0"/>
              <a:t>In una società sempre più attratta dalle risposte semplici e dalle fake news e sempre più permeata dall’intelligenza artificiale, possiamo e dobbiamo preservare il potere e la responsabilità di decidere e pensare le domande più creative: se le risposte potranno essere articolate mediante strumenti di intelligenza artificiale generativa che rielabora saperi e informazioni disponibili online, le domande saranno pertinenza dell’essere umano.</a:t>
            </a:r>
          </a:p>
          <a:p>
            <a:endParaRPr lang="it-IT" sz="2400" dirty="0"/>
          </a:p>
        </p:txBody>
      </p:sp>
      <p:pic>
        <p:nvPicPr>
          <p:cNvPr id="5122" name="Picture 2" descr="I colori vivaci scorrono in un motivo a onde astratto generato  dall'intelligenza artificiale | Immagine generata dall'IA">
            <a:extLst>
              <a:ext uri="{FF2B5EF4-FFF2-40B4-BE49-F238E27FC236}">
                <a16:creationId xmlns:a16="http://schemas.microsoft.com/office/drawing/2014/main" id="{A6D7A460-FA1A-C89B-DE26-F4106E0A8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5624"/>
            <a:ext cx="12192000" cy="209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443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olo 1">
            <a:extLst>
              <a:ext uri="{FF2B5EF4-FFF2-40B4-BE49-F238E27FC236}">
                <a16:creationId xmlns:a16="http://schemas.microsoft.com/office/drawing/2014/main" id="{EFAF1629-7171-129C-3559-AD0EED43D908}"/>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Il futuro che stiamo scrivendo</a:t>
            </a:r>
          </a:p>
        </p:txBody>
      </p:sp>
      <p:pic>
        <p:nvPicPr>
          <p:cNvPr id="5" name="Immagine 4" descr="Immagine che contiene testo, schermata, diagramma&#10;&#10;Il contenuto generato dall'IA potrebbe non essere corretto.">
            <a:extLst>
              <a:ext uri="{FF2B5EF4-FFF2-40B4-BE49-F238E27FC236}">
                <a16:creationId xmlns:a16="http://schemas.microsoft.com/office/drawing/2014/main" id="{27530273-C236-6610-5808-5953852F0192}"/>
              </a:ext>
            </a:extLst>
          </p:cNvPr>
          <p:cNvPicPr>
            <a:picLocks noChangeAspect="1"/>
          </p:cNvPicPr>
          <p:nvPr/>
        </p:nvPicPr>
        <p:blipFill>
          <a:blip r:embed="rId2"/>
          <a:stretch>
            <a:fillRect/>
          </a:stretch>
        </p:blipFill>
        <p:spPr>
          <a:xfrm>
            <a:off x="4502428" y="1017407"/>
            <a:ext cx="7225748" cy="4823186"/>
          </a:xfrm>
          <a:prstGeom prst="rect">
            <a:avLst/>
          </a:prstGeom>
        </p:spPr>
      </p:pic>
    </p:spTree>
    <p:extLst>
      <p:ext uri="{BB962C8B-B14F-4D97-AF65-F5344CB8AC3E}">
        <p14:creationId xmlns:p14="http://schemas.microsoft.com/office/powerpoint/2010/main" val="3968054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8534" y="603504"/>
            <a:ext cx="5916169" cy="818896"/>
          </a:xfrm>
        </p:spPr>
        <p:txBody>
          <a:bodyPr anchor="b">
            <a:normAutofit/>
          </a:bodyPr>
          <a:lstStyle/>
          <a:p>
            <a:r>
              <a:rPr dirty="0" err="1"/>
              <a:t>Conclusione</a:t>
            </a:r>
            <a:r>
              <a:rPr lang="it-IT" dirty="0"/>
              <a:t>?</a:t>
            </a:r>
            <a:endParaRPr dirty="0"/>
          </a:p>
        </p:txBody>
      </p:sp>
      <p:pic>
        <p:nvPicPr>
          <p:cNvPr id="4098" name="Picture 2" descr="Premium Photo | An abstract art piece featuring colorful shapes ...">
            <a:extLst>
              <a:ext uri="{FF2B5EF4-FFF2-40B4-BE49-F238E27FC236}">
                <a16:creationId xmlns:a16="http://schemas.microsoft.com/office/drawing/2014/main" id="{61E10280-481A-755C-DF20-9BF0E8A7D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359" r="15041"/>
          <a:stretch>
            <a:fillRect/>
          </a:stretch>
        </p:blipFill>
        <p:spPr bwMode="auto">
          <a:xfrm>
            <a:off x="20" y="10"/>
            <a:ext cx="4910308"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568533" y="2214282"/>
            <a:ext cx="5916169" cy="4095078"/>
          </a:xfrm>
        </p:spPr>
        <p:txBody>
          <a:bodyPr>
            <a:normAutofit/>
          </a:bodyPr>
          <a:lstStyle/>
          <a:p>
            <a:r>
              <a:rPr lang="it-IT" sz="2400" dirty="0"/>
              <a:t>L’AI generativa è uno specchio:</a:t>
            </a:r>
          </a:p>
          <a:p>
            <a:r>
              <a:rPr lang="it-IT" sz="2400" dirty="0"/>
              <a:t>Riflette la nostra cultura</a:t>
            </a:r>
          </a:p>
          <a:p>
            <a:r>
              <a:rPr lang="it-IT" sz="2400" dirty="0"/>
              <a:t>Ci mostra chi potremmo diventare</a:t>
            </a:r>
          </a:p>
          <a:p>
            <a:endParaRPr lang="it-IT" sz="2400" dirty="0"/>
          </a:p>
          <a:p>
            <a:pPr marL="0" indent="0">
              <a:buNone/>
            </a:pPr>
            <a:r>
              <a:rPr lang="it-IT" sz="2400" b="1" dirty="0"/>
              <a:t>Se sapremo usarla con saggezza!</a:t>
            </a:r>
          </a:p>
          <a:p>
            <a:pPr marL="0" indent="0">
              <a:buNone/>
            </a:pPr>
            <a:endParaRPr lang="it-IT" sz="2400" b="1" dirty="0"/>
          </a:p>
          <a:p>
            <a:pPr marL="0" indent="0">
              <a:buNone/>
            </a:pPr>
            <a:endParaRPr lang="it-IT" sz="24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6CAB1F-557E-4FA4-81CC-DC491EF8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065953-3D69-4CD4-80C3-DF10DEB4C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0"/>
            <a:ext cx="8104091" cy="6857571"/>
          </a:xfrm>
          <a:prstGeom prst="rect">
            <a:avLst/>
          </a:prstGeom>
          <a:gradFill>
            <a:gsLst>
              <a:gs pos="0">
                <a:schemeClr val="accent1">
                  <a:lumMod val="75000"/>
                </a:schemeClr>
              </a:gs>
              <a:gs pos="100000">
                <a:srgbClr val="000000"/>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B36DB5-F10D-4EDB-87E2-ECB9301FF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74250" y="627728"/>
            <a:ext cx="4355593" cy="8104092"/>
          </a:xfrm>
          <a:prstGeom prst="rect">
            <a:avLst/>
          </a:prstGeom>
          <a:gradFill>
            <a:gsLst>
              <a:gs pos="0">
                <a:schemeClr val="accent1">
                  <a:lumMod val="50000"/>
                </a:schemeClr>
              </a:gs>
              <a:gs pos="91000">
                <a:schemeClr val="tx2">
                  <a:lumMod val="50000"/>
                  <a:alpha val="1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6F195D-95DC-419E-BBC1-E2B601A606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1"/>
            <a:ext cx="7646891" cy="6858001"/>
          </a:xfrm>
          <a:prstGeom prst="rect">
            <a:avLst/>
          </a:prstGeom>
          <a:gradFill>
            <a:gsLst>
              <a:gs pos="41000">
                <a:schemeClr val="accent1">
                  <a:lumMod val="75000"/>
                  <a:alpha val="52000"/>
                </a:schemeClr>
              </a:gs>
              <a:gs pos="95000">
                <a:srgbClr val="000000">
                  <a:alpha val="68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5550980-2AB6-4DE5-86DD-064ADF160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501118"/>
            <a:ext cx="8091784" cy="4331436"/>
          </a:xfrm>
          <a:prstGeom prst="rect">
            <a:avLst/>
          </a:prstGeom>
          <a:gradFill>
            <a:gsLst>
              <a:gs pos="0">
                <a:srgbClr val="000000">
                  <a:alpha val="16000"/>
                </a:srgbClr>
              </a:gs>
              <a:gs pos="91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F4B167-8E82-4458-AE55-88B683EBF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595" y="-3"/>
            <a:ext cx="8091784" cy="6857999"/>
          </a:xfrm>
          <a:prstGeom prst="rect">
            <a:avLst/>
          </a:prstGeom>
          <a:gradFill>
            <a:gsLst>
              <a:gs pos="0">
                <a:schemeClr val="accent1">
                  <a:lumMod val="75000"/>
                  <a:alpha val="6000"/>
                </a:schemeClr>
              </a:gs>
              <a:gs pos="99000">
                <a:srgbClr val="000000">
                  <a:alpha val="57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5993D72-5628-4E5E-BB9F-96066414E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2101742" y="699966"/>
            <a:ext cx="5121259" cy="5458067"/>
          </a:xfrm>
          <a:prstGeom prst="ellipse">
            <a:avLst/>
          </a:prstGeom>
          <a:gradFill>
            <a:gsLst>
              <a:gs pos="3000">
                <a:schemeClr val="accent1">
                  <a:lumMod val="50000"/>
                  <a:alpha val="0"/>
                </a:schemeClr>
              </a:gs>
              <a:gs pos="100000">
                <a:schemeClr val="accent1">
                  <a:lumMod val="60000"/>
                  <a:lumOff val="40000"/>
                  <a:alpha val="17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16339E5B-4790-DA7A-D38E-404FF9503CFD}"/>
              </a:ext>
            </a:extLst>
          </p:cNvPr>
          <p:cNvSpPr>
            <a:spLocks noGrp="1"/>
          </p:cNvSpPr>
          <p:nvPr>
            <p:ph type="title"/>
          </p:nvPr>
        </p:nvSpPr>
        <p:spPr>
          <a:xfrm>
            <a:off x="1169125" y="2920878"/>
            <a:ext cx="5853227" cy="2992576"/>
          </a:xfrm>
        </p:spPr>
        <p:txBody>
          <a:bodyPr vert="horz" lIns="91440" tIns="45720" rIns="91440" bIns="45720" rtlCol="0" anchor="t">
            <a:normAutofit/>
          </a:bodyPr>
          <a:lstStyle/>
          <a:p>
            <a:r>
              <a:rPr lang="en-US" sz="4800" dirty="0">
                <a:solidFill>
                  <a:srgbClr val="FFFFFF"/>
                </a:solidFill>
              </a:rPr>
              <a:t>E per </a:t>
            </a:r>
            <a:r>
              <a:rPr lang="en-US" sz="4800" dirty="0" err="1">
                <a:solidFill>
                  <a:srgbClr val="FFFFFF"/>
                </a:solidFill>
              </a:rPr>
              <a:t>finire</a:t>
            </a:r>
            <a:r>
              <a:rPr lang="en-US" sz="4800" dirty="0">
                <a:solidFill>
                  <a:srgbClr val="FFFFFF"/>
                </a:solidFill>
              </a:rPr>
              <a:t> </a:t>
            </a:r>
            <a:r>
              <a:rPr lang="en-US" sz="4800" dirty="0" err="1">
                <a:solidFill>
                  <a:srgbClr val="FFFFFF"/>
                </a:solidFill>
              </a:rPr>
              <a:t>una</a:t>
            </a:r>
            <a:r>
              <a:rPr lang="en-US" sz="4800" dirty="0">
                <a:solidFill>
                  <a:srgbClr val="FFFFFF"/>
                </a:solidFill>
              </a:rPr>
              <a:t> nota di </a:t>
            </a:r>
            <a:r>
              <a:rPr lang="en-US" sz="4800" b="1" dirty="0" err="1">
                <a:solidFill>
                  <a:srgbClr val="FFFFFF"/>
                </a:solidFill>
              </a:rPr>
              <a:t>Retrofuturismo</a:t>
            </a:r>
            <a:r>
              <a:rPr lang="en-US" sz="4800" dirty="0">
                <a:solidFill>
                  <a:srgbClr val="FFFFFF"/>
                </a:solidFill>
              </a:rPr>
              <a:t> </a:t>
            </a:r>
          </a:p>
        </p:txBody>
      </p:sp>
      <p:pic>
        <p:nvPicPr>
          <p:cNvPr id="4" name="Immagine 3">
            <a:extLst>
              <a:ext uri="{FF2B5EF4-FFF2-40B4-BE49-F238E27FC236}">
                <a16:creationId xmlns:a16="http://schemas.microsoft.com/office/drawing/2014/main" id="{A3288729-017E-6648-0B75-FA25668B3167}"/>
              </a:ext>
            </a:extLst>
          </p:cNvPr>
          <p:cNvPicPr>
            <a:picLocks noChangeAspect="1"/>
          </p:cNvPicPr>
          <p:nvPr/>
        </p:nvPicPr>
        <p:blipFill>
          <a:blip r:embed="rId2"/>
          <a:srcRect t="4051" b="26112"/>
          <a:stretch>
            <a:fillRect/>
          </a:stretch>
        </p:blipFill>
        <p:spPr>
          <a:xfrm>
            <a:off x="8104092" y="10"/>
            <a:ext cx="4099858" cy="6857990"/>
          </a:xfrm>
          <a:prstGeom prst="rect">
            <a:avLst/>
          </a:prstGeom>
        </p:spPr>
      </p:pic>
      <p:pic>
        <p:nvPicPr>
          <p:cNvPr id="6146" name="Picture 2" descr="Gamma (miniserie televisiva) - Wikipedia">
            <a:extLst>
              <a:ext uri="{FF2B5EF4-FFF2-40B4-BE49-F238E27FC236}">
                <a16:creationId xmlns:a16="http://schemas.microsoft.com/office/drawing/2014/main" id="{DCDFCD47-E61D-0060-DDFD-C00C2C9F0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581" y="2475672"/>
            <a:ext cx="5343525" cy="40957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870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67954777-1A5F-82E7-01A8-3056B7F075FD}"/>
              </a:ext>
            </a:extLst>
          </p:cNvPr>
          <p:cNvPicPr>
            <a:picLocks noChangeAspect="1"/>
          </p:cNvPicPr>
          <p:nvPr/>
        </p:nvPicPr>
        <p:blipFill rotWithShape="1">
          <a:blip r:embed="rId2"/>
          <a:srcRect r="20689"/>
          <a:stretch/>
        </p:blipFill>
        <p:spPr>
          <a:xfrm>
            <a:off x="3657600" y="10"/>
            <a:ext cx="8534398"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A21D4DEF-C964-2109-60BA-004F59FE0C7D}"/>
              </a:ext>
            </a:extLst>
          </p:cNvPr>
          <p:cNvSpPr>
            <a:spLocks noGrp="1"/>
          </p:cNvSpPr>
          <p:nvPr>
            <p:ph idx="1"/>
          </p:nvPr>
        </p:nvSpPr>
        <p:spPr>
          <a:xfrm>
            <a:off x="462224" y="1195754"/>
            <a:ext cx="3496827" cy="4981209"/>
          </a:xfrm>
        </p:spPr>
        <p:txBody>
          <a:bodyPr>
            <a:normAutofit/>
          </a:bodyPr>
          <a:lstStyle/>
          <a:p>
            <a:r>
              <a:rPr lang="it-IT" b="0" i="0" dirty="0">
                <a:effectLst/>
                <a:highlight>
                  <a:srgbClr val="FFFFFF"/>
                </a:highlight>
                <a:latin typeface="source-serif-pro"/>
              </a:rPr>
              <a:t>A differenza degli algoritmi tradizionali programmati con regole specifiche, i sistemi di machine learning apprendono dai dati e migliorano le proprie prestazioni nel tempo. </a:t>
            </a:r>
            <a:endParaRPr lang="it-IT" dirty="0"/>
          </a:p>
        </p:txBody>
      </p:sp>
      <p:sp>
        <p:nvSpPr>
          <p:cNvPr id="8" name="Titolo 1">
            <a:extLst>
              <a:ext uri="{FF2B5EF4-FFF2-40B4-BE49-F238E27FC236}">
                <a16:creationId xmlns:a16="http://schemas.microsoft.com/office/drawing/2014/main" id="{E75A4DD0-1893-1BAC-1883-53858BF9152A}"/>
              </a:ext>
            </a:extLst>
          </p:cNvPr>
          <p:cNvSpPr>
            <a:spLocks noGrp="1"/>
          </p:cNvSpPr>
          <p:nvPr>
            <p:ph type="title"/>
          </p:nvPr>
        </p:nvSpPr>
        <p:spPr>
          <a:xfrm>
            <a:off x="462224" y="236137"/>
            <a:ext cx="11008807" cy="619613"/>
          </a:xfrm>
        </p:spPr>
        <p:txBody>
          <a:bodyPr>
            <a:normAutofit/>
          </a:bodyPr>
          <a:lstStyle/>
          <a:p>
            <a:r>
              <a:rPr lang="it-IT" sz="3400" dirty="0"/>
              <a:t>Apprendimento Automatico </a:t>
            </a:r>
            <a:r>
              <a:rPr lang="it-IT" sz="3400" dirty="0">
                <a:solidFill>
                  <a:srgbClr val="FFFF00"/>
                </a:solidFill>
              </a:rPr>
              <a:t>(Machine Learning)</a:t>
            </a:r>
          </a:p>
        </p:txBody>
      </p:sp>
    </p:spTree>
    <p:extLst>
      <p:ext uri="{BB962C8B-B14F-4D97-AF65-F5344CB8AC3E}">
        <p14:creationId xmlns:p14="http://schemas.microsoft.com/office/powerpoint/2010/main" val="3075346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olo 1">
            <a:extLst>
              <a:ext uri="{FF2B5EF4-FFF2-40B4-BE49-F238E27FC236}">
                <a16:creationId xmlns:a16="http://schemas.microsoft.com/office/drawing/2014/main" id="{6192D001-9681-4AB6-A381-5BFFC74EFCF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Grazie per la vostra attenzione</a:t>
            </a:r>
          </a:p>
        </p:txBody>
      </p:sp>
      <p:pic>
        <p:nvPicPr>
          <p:cNvPr id="3" name="Immagine 2">
            <a:extLst>
              <a:ext uri="{FF2B5EF4-FFF2-40B4-BE49-F238E27FC236}">
                <a16:creationId xmlns:a16="http://schemas.microsoft.com/office/drawing/2014/main" id="{C891C516-A003-482B-B65C-106E499004C9}"/>
              </a:ext>
            </a:extLst>
          </p:cNvPr>
          <p:cNvPicPr>
            <a:picLocks noChangeAspect="1"/>
          </p:cNvPicPr>
          <p:nvPr/>
        </p:nvPicPr>
        <p:blipFill>
          <a:blip r:embed="rId2"/>
          <a:stretch>
            <a:fillRect/>
          </a:stretch>
        </p:blipFill>
        <p:spPr>
          <a:xfrm>
            <a:off x="4561152" y="467208"/>
            <a:ext cx="7108300" cy="5923584"/>
          </a:xfrm>
          <a:prstGeom prst="rect">
            <a:avLst/>
          </a:prstGeom>
        </p:spPr>
      </p:pic>
    </p:spTree>
    <p:extLst>
      <p:ext uri="{BB962C8B-B14F-4D97-AF65-F5344CB8AC3E}">
        <p14:creationId xmlns:p14="http://schemas.microsoft.com/office/powerpoint/2010/main" val="289418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C8BCC73-D2A9-8DDE-88D1-B9A143EF30A6}"/>
              </a:ext>
            </a:extLst>
          </p:cNvPr>
          <p:cNvSpPr>
            <a:spLocks noGrp="1"/>
          </p:cNvSpPr>
          <p:nvPr>
            <p:ph type="title"/>
          </p:nvPr>
        </p:nvSpPr>
        <p:spPr>
          <a:xfrm>
            <a:off x="838200" y="562271"/>
            <a:ext cx="10515600" cy="1128417"/>
          </a:xfrm>
        </p:spPr>
        <p:txBody>
          <a:bodyPr vert="horz" lIns="91440" tIns="45720" rIns="91440" bIns="45720" rtlCol="0" anchor="ctr">
            <a:normAutofit/>
          </a:bodyPr>
          <a:lstStyle/>
          <a:p>
            <a:r>
              <a:rPr lang="en-US" sz="5200"/>
              <a:t>Approccio Tradizionale</a:t>
            </a:r>
          </a:p>
        </p:txBody>
      </p:sp>
      <p:pic>
        <p:nvPicPr>
          <p:cNvPr id="5" name="Immagine 4" descr="Immagine che contiene testo, schermata, Carattere, design&#10;&#10;Descrizione generata automaticamente">
            <a:extLst>
              <a:ext uri="{FF2B5EF4-FFF2-40B4-BE49-F238E27FC236}">
                <a16:creationId xmlns:a16="http://schemas.microsoft.com/office/drawing/2014/main" id="{094AEF16-51C1-6D73-A8F9-4B37020811A3}"/>
              </a:ext>
            </a:extLst>
          </p:cNvPr>
          <p:cNvPicPr>
            <a:picLocks noChangeAspect="1"/>
          </p:cNvPicPr>
          <p:nvPr/>
        </p:nvPicPr>
        <p:blipFill rotWithShape="1">
          <a:blip r:embed="rId2">
            <a:extLst>
              <a:ext uri="{28A0092B-C50C-407E-A947-70E740481C1C}">
                <a14:useLocalDpi xmlns:a14="http://schemas.microsoft.com/office/drawing/2010/main" val="0"/>
              </a:ext>
            </a:extLst>
          </a:blip>
          <a:srcRect r="-1" b="12261"/>
          <a:stretch/>
        </p:blipFill>
        <p:spPr>
          <a:xfrm>
            <a:off x="841253" y="2049192"/>
            <a:ext cx="10512547" cy="445030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1527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B8B578-4E2F-F58B-B71B-B452D5C10F53}"/>
              </a:ext>
            </a:extLst>
          </p:cNvPr>
          <p:cNvSpPr>
            <a:spLocks noGrp="1"/>
          </p:cNvSpPr>
          <p:nvPr>
            <p:ph type="title"/>
          </p:nvPr>
        </p:nvSpPr>
        <p:spPr/>
        <p:txBody>
          <a:bodyPr/>
          <a:lstStyle/>
          <a:p>
            <a:r>
              <a:rPr lang="it-IT" dirty="0"/>
              <a:t>Apprendimento Automatico</a:t>
            </a:r>
          </a:p>
        </p:txBody>
      </p:sp>
      <p:pic>
        <p:nvPicPr>
          <p:cNvPr id="5" name="Immagine 4" descr="Immagine che contiene testo, schermata, Carattere, logo&#10;&#10;Descrizione generata automaticamente">
            <a:extLst>
              <a:ext uri="{FF2B5EF4-FFF2-40B4-BE49-F238E27FC236}">
                <a16:creationId xmlns:a16="http://schemas.microsoft.com/office/drawing/2014/main" id="{663BC792-BE47-E48A-CDD2-DEA0135F1E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96454"/>
            <a:ext cx="10515600" cy="439642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92515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5D04A03-3384-6BDF-5D21-35693B3E8E1D}"/>
              </a:ext>
            </a:extLst>
          </p:cNvPr>
          <p:cNvSpPr>
            <a:spLocks noGrp="1"/>
          </p:cNvSpPr>
          <p:nvPr>
            <p:ph type="title"/>
          </p:nvPr>
        </p:nvSpPr>
        <p:spPr/>
        <p:txBody>
          <a:bodyPr/>
          <a:lstStyle/>
          <a:p>
            <a:r>
              <a:rPr lang="it-IT" dirty="0"/>
              <a:t>Un gioco semplice (si fa per dire…)</a:t>
            </a:r>
          </a:p>
        </p:txBody>
      </p:sp>
      <p:pic>
        <p:nvPicPr>
          <p:cNvPr id="5" name="Immagine 4" descr="Immagine che contiene mano, dito, Linguaggio dei segni&#10;&#10;Descrizione generata automaticamente">
            <a:extLst>
              <a:ext uri="{FF2B5EF4-FFF2-40B4-BE49-F238E27FC236}">
                <a16:creationId xmlns:a16="http://schemas.microsoft.com/office/drawing/2014/main" id="{0AC3319B-04A9-3AFC-81B5-8770D47FF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612" y="2124075"/>
            <a:ext cx="8486775" cy="26098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068064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485BF199-5C83-6342-7F5B-62BCB325998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Come riconoscere le immagini?</a:t>
            </a:r>
          </a:p>
        </p:txBody>
      </p:sp>
      <p:pic>
        <p:nvPicPr>
          <p:cNvPr id="5" name="Immagine 4" descr="Immagine che contiene testo, schermata, mano&#10;&#10;Descrizione generata automaticamente">
            <a:extLst>
              <a:ext uri="{FF2B5EF4-FFF2-40B4-BE49-F238E27FC236}">
                <a16:creationId xmlns:a16="http://schemas.microsoft.com/office/drawing/2014/main" id="{77C8D334-17C6-1303-EC98-C0ED35787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690688"/>
            <a:ext cx="7218405" cy="4800240"/>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89C960B2-3149-6551-F767-CF9FD4FA1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190" y="2300159"/>
            <a:ext cx="3305175"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03239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3316</TotalTime>
  <Words>2031</Words>
  <Application>Microsoft Office PowerPoint</Application>
  <PresentationFormat>Widescreen</PresentationFormat>
  <Paragraphs>138</Paragraphs>
  <Slides>50</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50</vt:i4>
      </vt:variant>
    </vt:vector>
  </HeadingPairs>
  <TitlesOfParts>
    <vt:vector size="57" baseType="lpstr">
      <vt:lpstr>Arial</vt:lpstr>
      <vt:lpstr>Calibri</vt:lpstr>
      <vt:lpstr>Calibri Light</vt:lpstr>
      <vt:lpstr>source-serif-pro</vt:lpstr>
      <vt:lpstr>Times New Roman</vt:lpstr>
      <vt:lpstr>ui-sans-serif</vt:lpstr>
      <vt:lpstr>Tema di Office</vt:lpstr>
      <vt:lpstr>Immaginazione Artificiale </vt:lpstr>
      <vt:lpstr>Introduzione</vt:lpstr>
      <vt:lpstr>Le varie forme di AI</vt:lpstr>
      <vt:lpstr>Cos’è l’AI generativa?</vt:lpstr>
      <vt:lpstr>Apprendimento Automatico (Machine Learning)</vt:lpstr>
      <vt:lpstr>Approccio Tradizionale</vt:lpstr>
      <vt:lpstr>Apprendimento Automatico</vt:lpstr>
      <vt:lpstr>Un gioco semplice (si fa per dire…)</vt:lpstr>
      <vt:lpstr>Come riconoscere le immagini?</vt:lpstr>
      <vt:lpstr>Tutto comincia con una retta…</vt:lpstr>
      <vt:lpstr>Tutto comincia con una retta…</vt:lpstr>
      <vt:lpstr>Cosa «vede» una macchina?</vt:lpstr>
      <vt:lpstr>Cosa «vede» una macchina?</vt:lpstr>
      <vt:lpstr>Riconoscere vuol dire Classificare!</vt:lpstr>
      <vt:lpstr>Riconoscere vuol dire Classificare!</vt:lpstr>
      <vt:lpstr>Riconoscere vuol dire Classificare!</vt:lpstr>
      <vt:lpstr>Riconoscere vuol dire Classificare!</vt:lpstr>
      <vt:lpstr>Deep Learning </vt:lpstr>
      <vt:lpstr>Cos’è una Rete Neurale? L’analogia Biologica</vt:lpstr>
      <vt:lpstr>Cos’è una Rete Neurale? L’analogia Biologica</vt:lpstr>
      <vt:lpstr>Cos’è una Rete Neurale? L’analogia Biologica</vt:lpstr>
      <vt:lpstr>Cos’è una Rete Neurale? L’analogia Biologica</vt:lpstr>
      <vt:lpstr>Presentazione standard di PowerPoint</vt:lpstr>
      <vt:lpstr>Presentazione standard di PowerPoint</vt:lpstr>
      <vt:lpstr>Una Rete Neurale è una Rete di «Funzioni»</vt:lpstr>
      <vt:lpstr>L’ «addestramento» di una Rete Neurale</vt:lpstr>
      <vt:lpstr>L’ «addestramento» di una Rete Neurale</vt:lpstr>
      <vt:lpstr>Lo spazio dei Dati</vt:lpstr>
      <vt:lpstr>La Rappresentazione Interna</vt:lpstr>
      <vt:lpstr>La Rappresentazione Interna</vt:lpstr>
      <vt:lpstr>La Rappresentazione Interna</vt:lpstr>
      <vt:lpstr>Parole come numeri</vt:lpstr>
      <vt:lpstr>Parole come numeri</vt:lpstr>
      <vt:lpstr>Presentazione standard di PowerPoint</vt:lpstr>
      <vt:lpstr>Geometria e Probabilità</vt:lpstr>
      <vt:lpstr>Geometria e Probabilità</vt:lpstr>
      <vt:lpstr>Geometria e Probabilità</vt:lpstr>
      <vt:lpstr>Geometria e Probabilità</vt:lpstr>
      <vt:lpstr>Presentazione standard di PowerPoint</vt:lpstr>
      <vt:lpstr>Una nuova forma di creatività</vt:lpstr>
      <vt:lpstr>Creatività e Ars Combinatoria</vt:lpstr>
      <vt:lpstr>Presentazione standard di PowerPoint</vt:lpstr>
      <vt:lpstr>Le domande che dobbiamo porci</vt:lpstr>
      <vt:lpstr>Il rischio dell’illusione perfetta</vt:lpstr>
      <vt:lpstr>Il futuro che stiamo scrivendo</vt:lpstr>
      <vt:lpstr>Il futuro che stiamo scrivendo</vt:lpstr>
      <vt:lpstr>Il futuro che stiamo scrivendo</vt:lpstr>
      <vt:lpstr>Conclusione?</vt:lpstr>
      <vt:lpstr>E per finire una nota di Retrofuturismo </vt:lpstr>
      <vt:lpstr>Grazie per la vostra 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DELLA LUNGA GIOVANNI (MPSCS-06940)</dc:creator>
  <cp:lastModifiedBy>Giovanni Della Lunga</cp:lastModifiedBy>
  <cp:revision>83</cp:revision>
  <dcterms:created xsi:type="dcterms:W3CDTF">2019-09-12T09:55:27Z</dcterms:created>
  <dcterms:modified xsi:type="dcterms:W3CDTF">2025-06-23T13:44:23Z</dcterms:modified>
</cp:coreProperties>
</file>